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11" Type="http://schemas.openxmlformats.org/officeDocument/2006/relationships/slide" Target="slides/slide6.xml"/><Relationship Id="rId10" Type="http://schemas.openxmlformats.org/officeDocument/2006/relationships/slide" Target="slides/slide5.xml"/><Relationship Id="rId21" Type="http://schemas.openxmlformats.org/officeDocument/2006/relationships/slide" Target="slides/slide16.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5" Type="http://schemas.openxmlformats.org/officeDocument/2006/relationships/notesMaster" Target="notesMasters/notesMaster1.xml"/><Relationship Id="rId19" Type="http://schemas.openxmlformats.org/officeDocument/2006/relationships/slide" Target="slides/slide14.xml"/><Relationship Id="rId6" Type="http://schemas.openxmlformats.org/officeDocument/2006/relationships/slide" Target="slides/slide1.xml"/><Relationship Id="rId18" Type="http://schemas.openxmlformats.org/officeDocument/2006/relationships/slide" Target="slides/slide13.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g275a2701869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g275a2701869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6" name="Shape 156"/>
        <p:cNvGrpSpPr/>
        <p:nvPr/>
      </p:nvGrpSpPr>
      <p:grpSpPr>
        <a:xfrm>
          <a:off x="0" y="0"/>
          <a:ext cx="0" cy="0"/>
          <a:chOff x="0" y="0"/>
          <a:chExt cx="0" cy="0"/>
        </a:xfrm>
      </p:grpSpPr>
      <p:sp>
        <p:nvSpPr>
          <p:cNvPr id="157" name="Google Shape;157;g275a2701869_0_6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8" name="Google Shape;158;g275a2701869_0_6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3" name="Shape 163"/>
        <p:cNvGrpSpPr/>
        <p:nvPr/>
      </p:nvGrpSpPr>
      <p:grpSpPr>
        <a:xfrm>
          <a:off x="0" y="0"/>
          <a:ext cx="0" cy="0"/>
          <a:chOff x="0" y="0"/>
          <a:chExt cx="0" cy="0"/>
        </a:xfrm>
      </p:grpSpPr>
      <p:sp>
        <p:nvSpPr>
          <p:cNvPr id="164" name="Google Shape;164;g23d6003a467_0_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5" name="Google Shape;165;g23d6003a467_0_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0" name="Shape 180"/>
        <p:cNvGrpSpPr/>
        <p:nvPr/>
      </p:nvGrpSpPr>
      <p:grpSpPr>
        <a:xfrm>
          <a:off x="0" y="0"/>
          <a:ext cx="0" cy="0"/>
          <a:chOff x="0" y="0"/>
          <a:chExt cx="0" cy="0"/>
        </a:xfrm>
      </p:grpSpPr>
      <p:sp>
        <p:nvSpPr>
          <p:cNvPr id="181" name="Google Shape;181;g275a2701869_0_8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2" name="Google Shape;182;g275a2701869_0_8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6" name="Shape 186"/>
        <p:cNvGrpSpPr/>
        <p:nvPr/>
      </p:nvGrpSpPr>
      <p:grpSpPr>
        <a:xfrm>
          <a:off x="0" y="0"/>
          <a:ext cx="0" cy="0"/>
          <a:chOff x="0" y="0"/>
          <a:chExt cx="0" cy="0"/>
        </a:xfrm>
      </p:grpSpPr>
      <p:sp>
        <p:nvSpPr>
          <p:cNvPr id="187" name="Google Shape;187;g275a2701869_0_5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8" name="Google Shape;188;g275a2701869_0_5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3" name="Shape 193"/>
        <p:cNvGrpSpPr/>
        <p:nvPr/>
      </p:nvGrpSpPr>
      <p:grpSpPr>
        <a:xfrm>
          <a:off x="0" y="0"/>
          <a:ext cx="0" cy="0"/>
          <a:chOff x="0" y="0"/>
          <a:chExt cx="0" cy="0"/>
        </a:xfrm>
      </p:grpSpPr>
      <p:sp>
        <p:nvSpPr>
          <p:cNvPr id="194" name="Google Shape;194;g275a2701869_0_7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5" name="Google Shape;195;g275a2701869_0_7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9" name="Shape 199"/>
        <p:cNvGrpSpPr/>
        <p:nvPr/>
      </p:nvGrpSpPr>
      <p:grpSpPr>
        <a:xfrm>
          <a:off x="0" y="0"/>
          <a:ext cx="0" cy="0"/>
          <a:chOff x="0" y="0"/>
          <a:chExt cx="0" cy="0"/>
        </a:xfrm>
      </p:grpSpPr>
      <p:sp>
        <p:nvSpPr>
          <p:cNvPr id="200" name="Google Shape;200;g275a2701869_0_8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01" name="Google Shape;201;g275a2701869_0_8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5" name="Shape 205"/>
        <p:cNvGrpSpPr/>
        <p:nvPr/>
      </p:nvGrpSpPr>
      <p:grpSpPr>
        <a:xfrm>
          <a:off x="0" y="0"/>
          <a:ext cx="0" cy="0"/>
          <a:chOff x="0" y="0"/>
          <a:chExt cx="0" cy="0"/>
        </a:xfrm>
      </p:grpSpPr>
      <p:sp>
        <p:nvSpPr>
          <p:cNvPr id="206" name="Google Shape;206;g275a5a47b17_1_2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07" name="Google Shape;207;g275a5a47b17_1_2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g275a2701869_0_3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g275a2701869_0_3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2" name="Shape 62"/>
        <p:cNvGrpSpPr/>
        <p:nvPr/>
      </p:nvGrpSpPr>
      <p:grpSpPr>
        <a:xfrm>
          <a:off x="0" y="0"/>
          <a:ext cx="0" cy="0"/>
          <a:chOff x="0" y="0"/>
          <a:chExt cx="0" cy="0"/>
        </a:xfrm>
      </p:grpSpPr>
      <p:sp>
        <p:nvSpPr>
          <p:cNvPr id="63" name="Google Shape;63;g275a2701869_0_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4" name="Google Shape;64;g275a2701869_0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8" name="Shape 68"/>
        <p:cNvGrpSpPr/>
        <p:nvPr/>
      </p:nvGrpSpPr>
      <p:grpSpPr>
        <a:xfrm>
          <a:off x="0" y="0"/>
          <a:ext cx="0" cy="0"/>
          <a:chOff x="0" y="0"/>
          <a:chExt cx="0" cy="0"/>
        </a:xfrm>
      </p:grpSpPr>
      <p:sp>
        <p:nvSpPr>
          <p:cNvPr id="69" name="Google Shape;69;g275a2701869_0_2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0" name="Google Shape;70;g275a2701869_0_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6" name="Shape 76"/>
        <p:cNvGrpSpPr/>
        <p:nvPr/>
      </p:nvGrpSpPr>
      <p:grpSpPr>
        <a:xfrm>
          <a:off x="0" y="0"/>
          <a:ext cx="0" cy="0"/>
          <a:chOff x="0" y="0"/>
          <a:chExt cx="0" cy="0"/>
        </a:xfrm>
      </p:grpSpPr>
      <p:sp>
        <p:nvSpPr>
          <p:cNvPr id="77" name="Google Shape;77;g275a2701869_0_2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8" name="Google Shape;78;g275a2701869_0_2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4" name="Shape 84"/>
        <p:cNvGrpSpPr/>
        <p:nvPr/>
      </p:nvGrpSpPr>
      <p:grpSpPr>
        <a:xfrm>
          <a:off x="0" y="0"/>
          <a:ext cx="0" cy="0"/>
          <a:chOff x="0" y="0"/>
          <a:chExt cx="0" cy="0"/>
        </a:xfrm>
      </p:grpSpPr>
      <p:sp>
        <p:nvSpPr>
          <p:cNvPr id="85" name="Google Shape;85;g275a2701869_0_3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6" name="Google Shape;86;g275a2701869_0_3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0" name="Shape 90"/>
        <p:cNvGrpSpPr/>
        <p:nvPr/>
      </p:nvGrpSpPr>
      <p:grpSpPr>
        <a:xfrm>
          <a:off x="0" y="0"/>
          <a:ext cx="0" cy="0"/>
          <a:chOff x="0" y="0"/>
          <a:chExt cx="0" cy="0"/>
        </a:xfrm>
      </p:grpSpPr>
      <p:sp>
        <p:nvSpPr>
          <p:cNvPr id="91" name="Google Shape;91;g275a2701869_0_4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2" name="Google Shape;92;g275a2701869_0_4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5" name="Shape 125"/>
        <p:cNvGrpSpPr/>
        <p:nvPr/>
      </p:nvGrpSpPr>
      <p:grpSpPr>
        <a:xfrm>
          <a:off x="0" y="0"/>
          <a:ext cx="0" cy="0"/>
          <a:chOff x="0" y="0"/>
          <a:chExt cx="0" cy="0"/>
        </a:xfrm>
      </p:grpSpPr>
      <p:sp>
        <p:nvSpPr>
          <p:cNvPr id="126" name="Google Shape;126;g275a5a47b17_1_6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7" name="Google Shape;127;g275a5a47b17_1_6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2" name="Shape 132"/>
        <p:cNvGrpSpPr/>
        <p:nvPr/>
      </p:nvGrpSpPr>
      <p:grpSpPr>
        <a:xfrm>
          <a:off x="0" y="0"/>
          <a:ext cx="0" cy="0"/>
          <a:chOff x="0" y="0"/>
          <a:chExt cx="0" cy="0"/>
        </a:xfrm>
      </p:grpSpPr>
      <p:sp>
        <p:nvSpPr>
          <p:cNvPr id="133" name="Google Shape;133;g275a2701869_0_4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4" name="Google Shape;134;g275a2701869_0_4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ja"/>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ja"/>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ja"/>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ja"/>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ja"/>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ja"/>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ja"/>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ja"/>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ja"/>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ja"/>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ja"/>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ja"/>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 Id="rId3" Type="http://schemas.openxmlformats.org/officeDocument/2006/relationships/hyperlink" Target="https://www.data.jma.go.jp/obd/stats/etrn/index.php?prec_no=54&amp;block_no=0529&amp;year=&amp;month=&amp;day=&amp;view=p1" TargetMode="External"/><Relationship Id="rId4" Type="http://schemas.openxmlformats.org/officeDocument/2006/relationships/hyperlink" Target="https://www.huffingtonpost.jp/entry/story_jp_64928a7ce4b0bd83fda53219" TargetMode="External"/><Relationship Id="rId5" Type="http://schemas.openxmlformats.org/officeDocument/2006/relationships/hyperlink" Target="https://trend-inna.com/2023/07/28/%E5%9C%B0%E7%90%83%E6%B2%B8%E9%A8%B0%E5%8C%96%E3%81%A8%E3%81%AF%EF%BC%9F%E5%9B%BD%E9%80%A3%E4%BA%8B%E5%8B%99%E7%B7%8F%E9%95%B7%E3%81%AE%E8%AD%A6%E5%91%8A%E3%81%AF%E3%81%A9%E3%82%93%E3%81%AA%E7%8A%B6/"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image" Target="../media/image3.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image" Target="../media/image1.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 Id="rId3" Type="http://schemas.openxmlformats.org/officeDocument/2006/relationships/image" Target="../media/image2.jp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SzPts val="990"/>
              <a:buNone/>
            </a:pPr>
            <a:r>
              <a:rPr lang="ja" sz="2920"/>
              <a:t>　　　</a:t>
            </a:r>
            <a:r>
              <a:rPr lang="ja" sz="2920"/>
              <a:t>2023年の夏はなぜこんなに暑いのか</a:t>
            </a:r>
            <a:endParaRPr sz="4320"/>
          </a:p>
        </p:txBody>
      </p:sp>
      <p:sp>
        <p:nvSpPr>
          <p:cNvPr id="55" name="Google Shape;55;p13"/>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ja"/>
              <a:t>　　　</a:t>
            </a:r>
            <a:endParaRPr/>
          </a:p>
          <a:p>
            <a:pPr indent="0" lvl="0" marL="0" rtl="0" algn="l">
              <a:spcBef>
                <a:spcPts val="1200"/>
              </a:spcBef>
              <a:spcAft>
                <a:spcPts val="0"/>
              </a:spcAft>
              <a:buNone/>
            </a:pPr>
            <a:r>
              <a:rPr lang="ja"/>
              <a:t>　　　　　　　　　　　　　　　　　　　　　　　　</a:t>
            </a:r>
            <a:r>
              <a:rPr lang="ja"/>
              <a:t>四郎丸小学校</a:t>
            </a:r>
            <a:r>
              <a:rPr lang="ja"/>
              <a:t>　</a:t>
            </a:r>
            <a:r>
              <a:rPr lang="ja"/>
              <a:t>4−1</a:t>
            </a:r>
            <a:r>
              <a:rPr lang="ja"/>
              <a:t>　　　　　</a:t>
            </a:r>
            <a:endParaRPr/>
          </a:p>
          <a:p>
            <a:pPr indent="0" lvl="0" marL="0" rtl="0" algn="l">
              <a:spcBef>
                <a:spcPts val="1200"/>
              </a:spcBef>
              <a:spcAft>
                <a:spcPts val="0"/>
              </a:spcAft>
              <a:buNone/>
            </a:pPr>
            <a:r>
              <a:rPr lang="ja"/>
              <a:t>　　　　　　　　　　　　　　　　　　　　　　　　　　　　</a:t>
            </a:r>
            <a:r>
              <a:rPr lang="ja"/>
              <a:t>山本信宏</a:t>
            </a:r>
            <a:endParaRPr/>
          </a:p>
          <a:p>
            <a:pPr indent="0" lvl="0" marL="0" rtl="0" algn="l">
              <a:spcBef>
                <a:spcPts val="1200"/>
              </a:spcBef>
              <a:spcAft>
                <a:spcPts val="0"/>
              </a:spcAft>
              <a:buNone/>
            </a:pPr>
            <a:r>
              <a:rPr lang="ja"/>
              <a:t>　　　　　　　　　　　　　　　　　　　　　　　　　　　　　　　　　　　　　</a:t>
            </a:r>
            <a:endParaRPr/>
          </a:p>
          <a:p>
            <a:pPr indent="0" lvl="0" marL="0" rtl="0" algn="l">
              <a:spcBef>
                <a:spcPts val="1200"/>
              </a:spcBef>
              <a:spcAft>
                <a:spcPts val="1200"/>
              </a:spcAft>
              <a:buNone/>
            </a:pPr>
            <a:r>
              <a:rPr lang="ja"/>
              <a:t>　　　　　　　　　　　　　　　　　　　　　　　　　　　　</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9" name="Shape 159"/>
        <p:cNvGrpSpPr/>
        <p:nvPr/>
      </p:nvGrpSpPr>
      <p:grpSpPr>
        <a:xfrm>
          <a:off x="0" y="0"/>
          <a:ext cx="0" cy="0"/>
          <a:chOff x="0" y="0"/>
          <a:chExt cx="0" cy="0"/>
        </a:xfrm>
      </p:grpSpPr>
      <p:sp>
        <p:nvSpPr>
          <p:cNvPr id="160" name="Google Shape;160;p22"/>
          <p:cNvSpPr txBox="1"/>
          <p:nvPr>
            <p:ph type="title"/>
          </p:nvPr>
        </p:nvSpPr>
        <p:spPr>
          <a:xfrm>
            <a:off x="311700" y="481850"/>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SzPts val="990"/>
              <a:buNone/>
            </a:pPr>
            <a:r>
              <a:rPr b="1" lang="ja" sz="2620"/>
              <a:t>地球沸騰化とは</a:t>
            </a:r>
            <a:endParaRPr b="1" sz="2620"/>
          </a:p>
        </p:txBody>
      </p:sp>
      <p:sp>
        <p:nvSpPr>
          <p:cNvPr id="161" name="Google Shape;161;p22"/>
          <p:cNvSpPr txBox="1"/>
          <p:nvPr>
            <p:ph idx="1" type="body"/>
          </p:nvPr>
        </p:nvSpPr>
        <p:spPr>
          <a:xfrm>
            <a:off x="311700" y="1152500"/>
            <a:ext cx="8520600" cy="3416400"/>
          </a:xfrm>
          <a:prstGeom prst="rect">
            <a:avLst/>
          </a:prstGeom>
        </p:spPr>
        <p:txBody>
          <a:bodyPr anchorCtr="0" anchor="t" bIns="91425" lIns="91425" spcFirstLastPara="1" rIns="91425" wrap="square" tIns="91425">
            <a:normAutofit fontScale="25000" lnSpcReduction="20000"/>
          </a:bodyPr>
          <a:lstStyle/>
          <a:p>
            <a:pPr indent="0" lvl="0" marL="0" rtl="0" algn="l">
              <a:spcBef>
                <a:spcPts val="0"/>
              </a:spcBef>
              <a:spcAft>
                <a:spcPts val="0"/>
              </a:spcAft>
              <a:buNone/>
            </a:pPr>
            <a:r>
              <a:rPr lang="ja" sz="4969"/>
              <a:t>今まで地球温暖化と言われてきたけどそのレベルをはるかに超える暑さになったから国連の事務総長が「地球沸騰化」と言いました。</a:t>
            </a:r>
            <a:endParaRPr sz="4969"/>
          </a:p>
          <a:p>
            <a:pPr indent="0" lvl="0" marL="0" rtl="0" algn="l">
              <a:spcBef>
                <a:spcPts val="1200"/>
              </a:spcBef>
              <a:spcAft>
                <a:spcPts val="0"/>
              </a:spcAft>
              <a:buNone/>
            </a:pPr>
            <a:r>
              <a:t/>
            </a:r>
            <a:endParaRPr sz="3615"/>
          </a:p>
          <a:p>
            <a:pPr indent="0" lvl="0" marL="0" rtl="0" algn="l">
              <a:lnSpc>
                <a:spcPct val="100000"/>
              </a:lnSpc>
              <a:spcBef>
                <a:spcPts val="1200"/>
              </a:spcBef>
              <a:spcAft>
                <a:spcPts val="0"/>
              </a:spcAft>
              <a:buNone/>
            </a:pPr>
            <a:r>
              <a:rPr lang="ja" sz="5185"/>
              <a:t>●地球温暖化とは</a:t>
            </a:r>
            <a:endParaRPr sz="5185"/>
          </a:p>
          <a:p>
            <a:pPr indent="0" lvl="0" marL="0" rtl="0" algn="l">
              <a:lnSpc>
                <a:spcPct val="100000"/>
              </a:lnSpc>
              <a:spcBef>
                <a:spcPts val="1200"/>
              </a:spcBef>
              <a:spcAft>
                <a:spcPts val="0"/>
              </a:spcAft>
              <a:buNone/>
            </a:pPr>
            <a:r>
              <a:rPr lang="ja" sz="5185"/>
              <a:t>人間</a:t>
            </a:r>
            <a:r>
              <a:rPr lang="ja" sz="5185"/>
              <a:t>は布団をけとばしてすずしくできる。</a:t>
            </a:r>
            <a:endParaRPr sz="5185"/>
          </a:p>
          <a:p>
            <a:pPr indent="0" lvl="0" marL="0" rtl="0" algn="l">
              <a:lnSpc>
                <a:spcPct val="100000"/>
              </a:lnSpc>
              <a:spcBef>
                <a:spcPts val="1200"/>
              </a:spcBef>
              <a:spcAft>
                <a:spcPts val="0"/>
              </a:spcAft>
              <a:buNone/>
            </a:pPr>
            <a:r>
              <a:rPr lang="ja" sz="5185"/>
              <a:t>地球に例えると、過去数百年間いろいろなガスがたまり、それが毛布で、毛布に太陽の熱が閉じ込められ、だんだん地球は暑いと感じはじめた。でも地球は布団をけとばしたりしてすずむことができない「これが地球温暖化だ」</a:t>
            </a:r>
            <a:endParaRPr sz="5185"/>
          </a:p>
          <a:p>
            <a:pPr indent="0" lvl="0" marL="0" rtl="0" algn="l">
              <a:lnSpc>
                <a:spcPct val="100000"/>
              </a:lnSpc>
              <a:spcBef>
                <a:spcPts val="1200"/>
              </a:spcBef>
              <a:spcAft>
                <a:spcPts val="0"/>
              </a:spcAft>
              <a:buNone/>
            </a:pPr>
            <a:r>
              <a:rPr b="1" lang="ja" sz="5185"/>
              <a:t>平均気温が数度あがっただけで、地球には大きな変化が起きる</a:t>
            </a:r>
            <a:endParaRPr b="1" sz="5185"/>
          </a:p>
          <a:p>
            <a:pPr indent="0" lvl="0" marL="0" rtl="0" algn="l">
              <a:lnSpc>
                <a:spcPct val="100000"/>
              </a:lnSpc>
              <a:spcBef>
                <a:spcPts val="1200"/>
              </a:spcBef>
              <a:spcAft>
                <a:spcPts val="0"/>
              </a:spcAft>
              <a:buNone/>
            </a:pPr>
            <a:r>
              <a:rPr lang="ja" sz="5185"/>
              <a:t>・海水温が上がって、以前よりははげしいハリケーンや台風が育つようになる。</a:t>
            </a:r>
            <a:endParaRPr sz="5185"/>
          </a:p>
          <a:p>
            <a:pPr indent="0" lvl="0" marL="0" rtl="0" algn="l">
              <a:lnSpc>
                <a:spcPct val="100000"/>
              </a:lnSpc>
              <a:spcBef>
                <a:spcPts val="1200"/>
              </a:spcBef>
              <a:spcAft>
                <a:spcPts val="0"/>
              </a:spcAft>
              <a:buNone/>
            </a:pPr>
            <a:r>
              <a:rPr lang="ja" sz="5185"/>
              <a:t>・氷河がとける</a:t>
            </a:r>
            <a:endParaRPr sz="5185"/>
          </a:p>
          <a:p>
            <a:pPr indent="0" lvl="0" marL="0" rtl="0" algn="l">
              <a:lnSpc>
                <a:spcPct val="100000"/>
              </a:lnSpc>
              <a:spcBef>
                <a:spcPts val="1200"/>
              </a:spcBef>
              <a:spcAft>
                <a:spcPts val="0"/>
              </a:spcAft>
              <a:buNone/>
            </a:pPr>
            <a:r>
              <a:rPr lang="ja" sz="5185"/>
              <a:t>・気温変化に適応できず動植物がしんでしまう</a:t>
            </a:r>
            <a:endParaRPr sz="5185"/>
          </a:p>
          <a:p>
            <a:pPr indent="0" lvl="0" marL="0" rtl="0" algn="l">
              <a:lnSpc>
                <a:spcPct val="100000"/>
              </a:lnSpc>
              <a:spcBef>
                <a:spcPts val="1200"/>
              </a:spcBef>
              <a:spcAft>
                <a:spcPts val="0"/>
              </a:spcAft>
              <a:buNone/>
            </a:pPr>
            <a:r>
              <a:rPr lang="ja" sz="5185"/>
              <a:t>・人間がくらす環境もきびしくなる　（猛暑、洪水、かんばつなど…）</a:t>
            </a:r>
            <a:endParaRPr sz="5185"/>
          </a:p>
          <a:p>
            <a:pPr indent="0" lvl="0" marL="0" rtl="0" algn="l">
              <a:lnSpc>
                <a:spcPct val="100000"/>
              </a:lnSpc>
              <a:spcBef>
                <a:spcPts val="1200"/>
              </a:spcBef>
              <a:spcAft>
                <a:spcPts val="0"/>
              </a:spcAft>
              <a:buNone/>
            </a:pPr>
            <a:r>
              <a:rPr b="1" lang="ja" sz="5185"/>
              <a:t>つまり温室効果ガスの放出がとまらないと地球はたいへなことになる！</a:t>
            </a:r>
            <a:r>
              <a:rPr b="1" lang="ja" sz="4785"/>
              <a:t>！</a:t>
            </a:r>
            <a:endParaRPr b="1" sz="4785"/>
          </a:p>
          <a:p>
            <a:pPr indent="0" lvl="0" marL="0" rtl="0" algn="l">
              <a:lnSpc>
                <a:spcPct val="100000"/>
              </a:lnSpc>
              <a:spcBef>
                <a:spcPts val="1200"/>
              </a:spcBef>
              <a:spcAft>
                <a:spcPts val="1200"/>
              </a:spcAft>
              <a:buNone/>
            </a:pPr>
            <a:r>
              <a:t/>
            </a:r>
            <a:endParaRPr sz="4785"/>
          </a:p>
        </p:txBody>
      </p:sp>
      <p:sp>
        <p:nvSpPr>
          <p:cNvPr id="162" name="Google Shape;162;p22"/>
          <p:cNvSpPr txBox="1"/>
          <p:nvPr/>
        </p:nvSpPr>
        <p:spPr>
          <a:xfrm>
            <a:off x="0" y="0"/>
            <a:ext cx="4210500" cy="523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ja" sz="2200"/>
              <a:t>《原因その３》</a:t>
            </a:r>
            <a:endParaRPr sz="2200"/>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6" name="Shape 166"/>
        <p:cNvGrpSpPr/>
        <p:nvPr/>
      </p:nvGrpSpPr>
      <p:grpSpPr>
        <a:xfrm>
          <a:off x="0" y="0"/>
          <a:ext cx="0" cy="0"/>
          <a:chOff x="0" y="0"/>
          <a:chExt cx="0" cy="0"/>
        </a:xfrm>
      </p:grpSpPr>
      <p:sp>
        <p:nvSpPr>
          <p:cNvPr id="167" name="Google Shape;167;p23"/>
          <p:cNvSpPr/>
          <p:nvPr/>
        </p:nvSpPr>
        <p:spPr>
          <a:xfrm>
            <a:off x="4296475" y="4574525"/>
            <a:ext cx="4407000" cy="1287600"/>
          </a:xfrm>
          <a:prstGeom prst="ellipse">
            <a:avLst/>
          </a:prstGeom>
          <a:solidFill>
            <a:srgbClr val="00FF00"/>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8" name="Google Shape;168;p23"/>
          <p:cNvSpPr txBox="1"/>
          <p:nvPr>
            <p:ph type="title"/>
          </p:nvPr>
        </p:nvSpPr>
        <p:spPr>
          <a:xfrm>
            <a:off x="311700" y="52200"/>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ja"/>
              <a:t>《</a:t>
            </a:r>
            <a:r>
              <a:rPr lang="ja"/>
              <a:t>原因その４</a:t>
            </a:r>
            <a:r>
              <a:rPr lang="ja"/>
              <a:t>》</a:t>
            </a:r>
            <a:endParaRPr/>
          </a:p>
          <a:p>
            <a:pPr indent="0" lvl="0" marL="0" rtl="0" algn="l">
              <a:spcBef>
                <a:spcPts val="0"/>
              </a:spcBef>
              <a:spcAft>
                <a:spcPts val="0"/>
              </a:spcAft>
              <a:buNone/>
            </a:pPr>
            <a:r>
              <a:rPr lang="ja"/>
              <a:t>　　</a:t>
            </a:r>
            <a:r>
              <a:rPr lang="ja"/>
              <a:t>温室効果ガスとは</a:t>
            </a:r>
            <a:endParaRPr/>
          </a:p>
        </p:txBody>
      </p:sp>
      <p:sp>
        <p:nvSpPr>
          <p:cNvPr id="169" name="Google Shape;169;p23"/>
          <p:cNvSpPr txBox="1"/>
          <p:nvPr>
            <p:ph idx="1" type="body"/>
          </p:nvPr>
        </p:nvSpPr>
        <p:spPr>
          <a:xfrm>
            <a:off x="182875" y="1267150"/>
            <a:ext cx="8520600" cy="3416400"/>
          </a:xfrm>
          <a:prstGeom prst="rect">
            <a:avLst/>
          </a:prstGeom>
        </p:spPr>
        <p:txBody>
          <a:bodyPr anchorCtr="0" anchor="t" bIns="91425" lIns="91425" spcFirstLastPara="1" rIns="91425" wrap="square" tIns="91425">
            <a:normAutofit lnSpcReduction="10000"/>
          </a:bodyPr>
          <a:lstStyle/>
          <a:p>
            <a:pPr indent="0" lvl="0" marL="0" rtl="0" algn="l">
              <a:lnSpc>
                <a:spcPct val="100000"/>
              </a:lnSpc>
              <a:spcBef>
                <a:spcPts val="0"/>
              </a:spcBef>
              <a:spcAft>
                <a:spcPts val="0"/>
              </a:spcAft>
              <a:buNone/>
            </a:pPr>
            <a:r>
              <a:rPr b="1" lang="ja"/>
              <a:t>温室効果ガス</a:t>
            </a:r>
            <a:r>
              <a:rPr lang="ja"/>
              <a:t>とは、花や野菜を育てるなどの役目があり、適度に存在する必要があります。温室効果ガスの中は二酸化炭素、メタン、一酸化二窒素などが大気中に含まれています。そのほとんど</a:t>
            </a:r>
            <a:endParaRPr b="1"/>
          </a:p>
          <a:p>
            <a:pPr indent="0" lvl="0" marL="0" rtl="0" algn="l">
              <a:lnSpc>
                <a:spcPct val="100000"/>
              </a:lnSpc>
              <a:spcBef>
                <a:spcPts val="0"/>
              </a:spcBef>
              <a:spcAft>
                <a:spcPts val="0"/>
              </a:spcAft>
              <a:buNone/>
            </a:pPr>
            <a:r>
              <a:rPr b="1" lang="ja"/>
              <a:t>（82％）が二酸化炭素</a:t>
            </a:r>
            <a:r>
              <a:rPr lang="ja"/>
              <a:t>です。</a:t>
            </a:r>
            <a:endParaRPr/>
          </a:p>
          <a:p>
            <a:pPr indent="0" lvl="0" marL="0" rtl="0" algn="l">
              <a:lnSpc>
                <a:spcPct val="100000"/>
              </a:lnSpc>
              <a:spcBef>
                <a:spcPts val="0"/>
              </a:spcBef>
              <a:spcAft>
                <a:spcPts val="0"/>
              </a:spcAft>
              <a:buNone/>
            </a:pPr>
            <a:r>
              <a:t/>
            </a:r>
            <a:endParaRPr/>
          </a:p>
          <a:p>
            <a:pPr indent="0" lvl="0" marL="0" rtl="0" algn="l">
              <a:lnSpc>
                <a:spcPct val="100000"/>
              </a:lnSpc>
              <a:spcBef>
                <a:spcPts val="0"/>
              </a:spcBef>
              <a:spcAft>
                <a:spcPts val="0"/>
              </a:spcAft>
              <a:buNone/>
            </a:pPr>
            <a:r>
              <a:rPr lang="ja" sz="2025"/>
              <a:t>温室効果ガスは</a:t>
            </a:r>
            <a:endParaRPr sz="2025"/>
          </a:p>
          <a:p>
            <a:pPr indent="0" lvl="0" marL="0" rtl="0" algn="l">
              <a:lnSpc>
                <a:spcPct val="100000"/>
              </a:lnSpc>
              <a:spcBef>
                <a:spcPts val="0"/>
              </a:spcBef>
              <a:spcAft>
                <a:spcPts val="0"/>
              </a:spcAft>
              <a:buNone/>
            </a:pPr>
            <a:r>
              <a:rPr lang="ja" sz="2025"/>
              <a:t>太陽の熱を閉じ込めることで、</a:t>
            </a:r>
            <a:endParaRPr sz="2025"/>
          </a:p>
          <a:p>
            <a:pPr indent="0" lvl="0" marL="0" rtl="0" algn="l">
              <a:lnSpc>
                <a:spcPct val="100000"/>
              </a:lnSpc>
              <a:spcBef>
                <a:spcPts val="0"/>
              </a:spcBef>
              <a:spcAft>
                <a:spcPts val="0"/>
              </a:spcAft>
              <a:buNone/>
            </a:pPr>
            <a:r>
              <a:rPr lang="ja" sz="2025"/>
              <a:t>地球が熱くなります。</a:t>
            </a:r>
            <a:endParaRPr sz="2025"/>
          </a:p>
          <a:p>
            <a:pPr indent="0" lvl="0" marL="0" rtl="0" algn="l">
              <a:lnSpc>
                <a:spcPct val="100000"/>
              </a:lnSpc>
              <a:spcBef>
                <a:spcPts val="0"/>
              </a:spcBef>
              <a:spcAft>
                <a:spcPts val="0"/>
              </a:spcAft>
              <a:buNone/>
            </a:pPr>
            <a:r>
              <a:rPr lang="ja" sz="2025"/>
              <a:t>地球の平均気温が14℃だったのが</a:t>
            </a:r>
            <a:endParaRPr sz="2025"/>
          </a:p>
          <a:p>
            <a:pPr indent="0" lvl="0" marL="0" rtl="0" algn="l">
              <a:lnSpc>
                <a:spcPct val="100000"/>
              </a:lnSpc>
              <a:spcBef>
                <a:spcPts val="0"/>
              </a:spcBef>
              <a:spcAft>
                <a:spcPts val="0"/>
              </a:spcAft>
              <a:buNone/>
            </a:pPr>
            <a:r>
              <a:rPr lang="ja" sz="2025"/>
              <a:t>温室効果ガスのせいで</a:t>
            </a:r>
            <a:endParaRPr sz="2025"/>
          </a:p>
          <a:p>
            <a:pPr indent="0" lvl="0" marL="0" rtl="0" algn="l">
              <a:lnSpc>
                <a:spcPct val="100000"/>
              </a:lnSpc>
              <a:spcBef>
                <a:spcPts val="0"/>
              </a:spcBef>
              <a:spcAft>
                <a:spcPts val="0"/>
              </a:spcAft>
              <a:buNone/>
            </a:pPr>
            <a:r>
              <a:rPr lang="ja" sz="2025"/>
              <a:t>地球の平均気温が</a:t>
            </a:r>
            <a:endParaRPr sz="2025"/>
          </a:p>
          <a:p>
            <a:pPr indent="0" lvl="0" marL="0" rtl="0" algn="l">
              <a:lnSpc>
                <a:spcPct val="100000"/>
              </a:lnSpc>
              <a:spcBef>
                <a:spcPts val="0"/>
              </a:spcBef>
              <a:spcAft>
                <a:spcPts val="0"/>
              </a:spcAft>
              <a:buNone/>
            </a:pPr>
            <a:r>
              <a:rPr lang="ja" sz="2025"/>
              <a:t>0.6℃上昇してしまった</a:t>
            </a:r>
            <a:endParaRPr/>
          </a:p>
        </p:txBody>
      </p:sp>
      <p:sp>
        <p:nvSpPr>
          <p:cNvPr id="170" name="Google Shape;170;p23"/>
          <p:cNvSpPr/>
          <p:nvPr/>
        </p:nvSpPr>
        <p:spPr>
          <a:xfrm>
            <a:off x="4658812" y="1917122"/>
            <a:ext cx="705275" cy="587100"/>
          </a:xfrm>
          <a:custGeom>
            <a:rect b="b" l="l" r="r" t="t"/>
            <a:pathLst>
              <a:path extrusionOk="0" h="23484" w="28211">
                <a:moveTo>
                  <a:pt x="2158" y="18533"/>
                </a:moveTo>
                <a:cubicBezTo>
                  <a:pt x="-1150" y="13903"/>
                  <a:pt x="-584" y="4167"/>
                  <a:pt x="4506" y="1623"/>
                </a:cubicBezTo>
                <a:cubicBezTo>
                  <a:pt x="11644" y="-1944"/>
                  <a:pt x="24282" y="908"/>
                  <a:pt x="27523" y="8199"/>
                </a:cubicBezTo>
                <a:cubicBezTo>
                  <a:pt x="29454" y="12543"/>
                  <a:pt x="26948" y="18778"/>
                  <a:pt x="23295" y="21821"/>
                </a:cubicBezTo>
                <a:cubicBezTo>
                  <a:pt x="18270" y="26008"/>
                  <a:pt x="9888" y="20986"/>
                  <a:pt x="4037" y="18064"/>
                </a:cubicBezTo>
              </a:path>
            </a:pathLst>
          </a:custGeom>
          <a:noFill/>
          <a:ln cap="flat" cmpd="sng" w="38100">
            <a:solidFill>
              <a:srgbClr val="FF0000"/>
            </a:solidFill>
            <a:prstDash val="solid"/>
            <a:round/>
            <a:headEnd len="med" w="med" type="none"/>
            <a:tailEnd len="med" w="med" type="none"/>
          </a:ln>
        </p:spPr>
      </p:sp>
      <p:sp>
        <p:nvSpPr>
          <p:cNvPr id="171" name="Google Shape;171;p23"/>
          <p:cNvSpPr/>
          <p:nvPr/>
        </p:nvSpPr>
        <p:spPr>
          <a:xfrm>
            <a:off x="4652475" y="2372000"/>
            <a:ext cx="147325" cy="380525"/>
          </a:xfrm>
          <a:custGeom>
            <a:rect b="b" l="l" r="r" t="t"/>
            <a:pathLst>
              <a:path extrusionOk="0" h="15221" w="5893">
                <a:moveTo>
                  <a:pt x="5893" y="0"/>
                </a:moveTo>
                <a:cubicBezTo>
                  <a:pt x="5893" y="5441"/>
                  <a:pt x="2433" y="10355"/>
                  <a:pt x="0" y="15221"/>
                </a:cubicBezTo>
              </a:path>
            </a:pathLst>
          </a:custGeom>
          <a:noFill/>
          <a:ln cap="flat" cmpd="sng" w="38100">
            <a:solidFill>
              <a:srgbClr val="FF0000"/>
            </a:solidFill>
            <a:prstDash val="solid"/>
            <a:round/>
            <a:headEnd len="med" w="med" type="none"/>
            <a:tailEnd len="med" w="med" type="none"/>
          </a:ln>
        </p:spPr>
      </p:sp>
      <p:sp>
        <p:nvSpPr>
          <p:cNvPr id="172" name="Google Shape;172;p23"/>
          <p:cNvSpPr/>
          <p:nvPr/>
        </p:nvSpPr>
        <p:spPr>
          <a:xfrm>
            <a:off x="4922550" y="2504225"/>
            <a:ext cx="49100" cy="441925"/>
          </a:xfrm>
          <a:custGeom>
            <a:rect b="b" l="l" r="r" t="t"/>
            <a:pathLst>
              <a:path extrusionOk="0" h="17677" w="1964">
                <a:moveTo>
                  <a:pt x="0" y="0"/>
                </a:moveTo>
                <a:cubicBezTo>
                  <a:pt x="975" y="5848"/>
                  <a:pt x="1964" y="11748"/>
                  <a:pt x="1964" y="17677"/>
                </a:cubicBezTo>
              </a:path>
            </a:pathLst>
          </a:custGeom>
          <a:noFill/>
          <a:ln cap="flat" cmpd="sng" w="38100">
            <a:solidFill>
              <a:srgbClr val="FF0000"/>
            </a:solidFill>
            <a:prstDash val="solid"/>
            <a:round/>
            <a:headEnd len="med" w="med" type="none"/>
            <a:tailEnd len="med" w="med" type="none"/>
          </a:ln>
        </p:spPr>
      </p:sp>
      <p:sp>
        <p:nvSpPr>
          <p:cNvPr id="173" name="Google Shape;173;p23"/>
          <p:cNvSpPr/>
          <p:nvPr/>
        </p:nvSpPr>
        <p:spPr>
          <a:xfrm>
            <a:off x="5094400" y="2504225"/>
            <a:ext cx="368275" cy="257775"/>
          </a:xfrm>
          <a:custGeom>
            <a:rect b="b" l="l" r="r" t="t"/>
            <a:pathLst>
              <a:path extrusionOk="0" h="10311" w="14731">
                <a:moveTo>
                  <a:pt x="0" y="0"/>
                </a:moveTo>
                <a:cubicBezTo>
                  <a:pt x="4238" y="4238"/>
                  <a:pt x="12051" y="4950"/>
                  <a:pt x="14731" y="10311"/>
                </a:cubicBezTo>
              </a:path>
            </a:pathLst>
          </a:custGeom>
          <a:noFill/>
          <a:ln cap="flat" cmpd="sng" w="38100">
            <a:solidFill>
              <a:srgbClr val="FF0000"/>
            </a:solidFill>
            <a:prstDash val="solid"/>
            <a:round/>
            <a:headEnd len="med" w="med" type="none"/>
            <a:tailEnd len="med" w="med" type="none"/>
          </a:ln>
        </p:spPr>
      </p:sp>
      <p:sp>
        <p:nvSpPr>
          <p:cNvPr id="174" name="Google Shape;174;p23"/>
          <p:cNvSpPr/>
          <p:nvPr/>
        </p:nvSpPr>
        <p:spPr>
          <a:xfrm>
            <a:off x="5253975" y="2464050"/>
            <a:ext cx="441925" cy="196425"/>
          </a:xfrm>
          <a:custGeom>
            <a:rect b="b" l="l" r="r" t="t"/>
            <a:pathLst>
              <a:path extrusionOk="0" h="7857" w="17677">
                <a:moveTo>
                  <a:pt x="0" y="0"/>
                </a:moveTo>
                <a:cubicBezTo>
                  <a:pt x="5767" y="2884"/>
                  <a:pt x="11910" y="4973"/>
                  <a:pt x="17677" y="7857"/>
                </a:cubicBezTo>
              </a:path>
            </a:pathLst>
          </a:custGeom>
          <a:noFill/>
          <a:ln cap="flat" cmpd="sng" w="38100">
            <a:solidFill>
              <a:srgbClr val="FF0000"/>
            </a:solidFill>
            <a:prstDash val="solid"/>
            <a:round/>
            <a:headEnd len="med" w="med" type="none"/>
            <a:tailEnd len="med" w="med" type="none"/>
          </a:ln>
        </p:spPr>
      </p:sp>
      <p:sp>
        <p:nvSpPr>
          <p:cNvPr id="175" name="Google Shape;175;p23"/>
          <p:cNvSpPr/>
          <p:nvPr/>
        </p:nvSpPr>
        <p:spPr>
          <a:xfrm>
            <a:off x="5364075" y="2167700"/>
            <a:ext cx="454200" cy="85950"/>
          </a:xfrm>
          <a:custGeom>
            <a:rect b="b" l="l" r="r" t="t"/>
            <a:pathLst>
              <a:path extrusionOk="0" h="3438" w="18168">
                <a:moveTo>
                  <a:pt x="0" y="3438"/>
                </a:moveTo>
                <a:cubicBezTo>
                  <a:pt x="6044" y="2230"/>
                  <a:pt x="12005" y="0"/>
                  <a:pt x="18168" y="0"/>
                </a:cubicBezTo>
              </a:path>
            </a:pathLst>
          </a:custGeom>
          <a:noFill/>
          <a:ln cap="flat" cmpd="sng" w="38100">
            <a:solidFill>
              <a:srgbClr val="FF0000"/>
            </a:solidFill>
            <a:prstDash val="solid"/>
            <a:round/>
            <a:headEnd len="med" w="med" type="none"/>
            <a:tailEnd len="med" w="med" type="none"/>
          </a:ln>
        </p:spPr>
      </p:sp>
      <p:sp>
        <p:nvSpPr>
          <p:cNvPr id="176" name="Google Shape;176;p23"/>
          <p:cNvSpPr/>
          <p:nvPr/>
        </p:nvSpPr>
        <p:spPr>
          <a:xfrm>
            <a:off x="5253975" y="1810088"/>
            <a:ext cx="356000" cy="159575"/>
          </a:xfrm>
          <a:custGeom>
            <a:rect b="b" l="l" r="r" t="t"/>
            <a:pathLst>
              <a:path extrusionOk="0" h="6383" w="14240">
                <a:moveTo>
                  <a:pt x="0" y="6383"/>
                </a:moveTo>
                <a:cubicBezTo>
                  <a:pt x="4328" y="3498"/>
                  <a:pt x="9038" y="0"/>
                  <a:pt x="14240" y="0"/>
                </a:cubicBezTo>
              </a:path>
            </a:pathLst>
          </a:custGeom>
          <a:noFill/>
          <a:ln cap="flat" cmpd="sng" w="38100">
            <a:solidFill>
              <a:srgbClr val="FF0000"/>
            </a:solidFill>
            <a:prstDash val="solid"/>
            <a:round/>
            <a:headEnd len="med" w="med" type="none"/>
            <a:tailEnd len="med" w="med" type="none"/>
          </a:ln>
        </p:spPr>
      </p:sp>
      <p:sp>
        <p:nvSpPr>
          <p:cNvPr id="177" name="Google Shape;177;p23"/>
          <p:cNvSpPr txBox="1"/>
          <p:nvPr/>
        </p:nvSpPr>
        <p:spPr>
          <a:xfrm>
            <a:off x="5837125" y="4627950"/>
            <a:ext cx="1325700" cy="4419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ja" sz="2100"/>
              <a:t>　地球</a:t>
            </a:r>
            <a:endParaRPr sz="2100"/>
          </a:p>
        </p:txBody>
      </p:sp>
      <p:sp>
        <p:nvSpPr>
          <p:cNvPr id="178" name="Google Shape;178;p23"/>
          <p:cNvSpPr txBox="1"/>
          <p:nvPr/>
        </p:nvSpPr>
        <p:spPr>
          <a:xfrm>
            <a:off x="4542050" y="3916013"/>
            <a:ext cx="3719400" cy="3804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ja" sz="2000"/>
              <a:t>大気中に温室効果ガスが多い</a:t>
            </a:r>
            <a:endParaRPr sz="2000"/>
          </a:p>
        </p:txBody>
      </p:sp>
      <p:sp>
        <p:nvSpPr>
          <p:cNvPr id="179" name="Google Shape;179;p23"/>
          <p:cNvSpPr/>
          <p:nvPr/>
        </p:nvSpPr>
        <p:spPr>
          <a:xfrm>
            <a:off x="4345575" y="3379824"/>
            <a:ext cx="4112350" cy="761025"/>
          </a:xfrm>
          <a:custGeom>
            <a:rect b="b" l="l" r="r" t="t"/>
            <a:pathLst>
              <a:path extrusionOk="0" h="30441" w="164494">
                <a:moveTo>
                  <a:pt x="0" y="28477"/>
                </a:moveTo>
                <a:cubicBezTo>
                  <a:pt x="4187" y="26383"/>
                  <a:pt x="7184" y="22371"/>
                  <a:pt x="11294" y="20129"/>
                </a:cubicBezTo>
                <a:cubicBezTo>
                  <a:pt x="29150" y="10386"/>
                  <a:pt x="49098" y="3856"/>
                  <a:pt x="69235" y="979"/>
                </a:cubicBezTo>
                <a:cubicBezTo>
                  <a:pt x="89932" y="-1978"/>
                  <a:pt x="111887" y="3055"/>
                  <a:pt x="131104" y="11291"/>
                </a:cubicBezTo>
                <a:cubicBezTo>
                  <a:pt x="142897" y="16345"/>
                  <a:pt x="153018" y="24703"/>
                  <a:pt x="164494" y="30441"/>
                </a:cubicBezTo>
              </a:path>
            </a:pathLst>
          </a:custGeom>
          <a:noFill/>
          <a:ln cap="flat" cmpd="sng" w="38100">
            <a:solidFill>
              <a:srgbClr val="A4C2F4"/>
            </a:solidFill>
            <a:prstDash val="solid"/>
            <a:round/>
            <a:headEnd len="med" w="med" type="none"/>
            <a:tailEnd len="med" w="med" type="none"/>
          </a:ln>
        </p:spPr>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3" name="Shape 183"/>
        <p:cNvGrpSpPr/>
        <p:nvPr/>
      </p:nvGrpSpPr>
      <p:grpSpPr>
        <a:xfrm>
          <a:off x="0" y="0"/>
          <a:ext cx="0" cy="0"/>
          <a:chOff x="0" y="0"/>
          <a:chExt cx="0" cy="0"/>
        </a:xfrm>
      </p:grpSpPr>
      <p:sp>
        <p:nvSpPr>
          <p:cNvPr id="184" name="Google Shape;184;p2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SzPts val="990"/>
              <a:buNone/>
            </a:pPr>
            <a:r>
              <a:rPr b="1" lang="ja" sz="2620"/>
              <a:t>低気圧、高気圧、ってなに？</a:t>
            </a:r>
            <a:endParaRPr b="1" sz="2620"/>
          </a:p>
        </p:txBody>
      </p:sp>
      <p:sp>
        <p:nvSpPr>
          <p:cNvPr id="185" name="Google Shape;185;p2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lnSpc>
                <a:spcPct val="100000"/>
              </a:lnSpc>
              <a:spcBef>
                <a:spcPts val="0"/>
              </a:spcBef>
              <a:spcAft>
                <a:spcPts val="0"/>
              </a:spcAft>
              <a:buNone/>
            </a:pPr>
            <a:r>
              <a:rPr lang="ja" sz="2100"/>
              <a:t>・高気圧は</a:t>
            </a:r>
            <a:endParaRPr sz="2100"/>
          </a:p>
          <a:p>
            <a:pPr indent="0" lvl="0" marL="0" rtl="0" algn="l">
              <a:lnSpc>
                <a:spcPct val="100000"/>
              </a:lnSpc>
              <a:spcBef>
                <a:spcPts val="1200"/>
              </a:spcBef>
              <a:spcAft>
                <a:spcPts val="0"/>
              </a:spcAft>
              <a:buNone/>
            </a:pPr>
            <a:r>
              <a:rPr lang="ja" sz="2100"/>
              <a:t>天気が良くなる</a:t>
            </a:r>
            <a:endParaRPr sz="2100"/>
          </a:p>
          <a:p>
            <a:pPr indent="0" lvl="0" marL="0" rtl="0" algn="l">
              <a:lnSpc>
                <a:spcPct val="100000"/>
              </a:lnSpc>
              <a:spcBef>
                <a:spcPts val="1200"/>
              </a:spcBef>
              <a:spcAft>
                <a:spcPts val="0"/>
              </a:spcAft>
              <a:buNone/>
            </a:pPr>
            <a:r>
              <a:t/>
            </a:r>
            <a:endParaRPr sz="2100"/>
          </a:p>
          <a:p>
            <a:pPr indent="0" lvl="0" marL="0" rtl="0" algn="l">
              <a:lnSpc>
                <a:spcPct val="100000"/>
              </a:lnSpc>
              <a:spcBef>
                <a:spcPts val="1200"/>
              </a:spcBef>
              <a:spcAft>
                <a:spcPts val="0"/>
              </a:spcAft>
              <a:buNone/>
            </a:pPr>
            <a:r>
              <a:rPr lang="ja" sz="2100"/>
              <a:t>・低気圧は</a:t>
            </a:r>
            <a:endParaRPr sz="2100"/>
          </a:p>
          <a:p>
            <a:pPr indent="0" lvl="0" marL="0" rtl="0" algn="l">
              <a:lnSpc>
                <a:spcPct val="100000"/>
              </a:lnSpc>
              <a:spcBef>
                <a:spcPts val="1200"/>
              </a:spcBef>
              <a:spcAft>
                <a:spcPts val="0"/>
              </a:spcAft>
              <a:buNone/>
            </a:pPr>
            <a:r>
              <a:rPr lang="ja" sz="2100"/>
              <a:t>天気が悪くなる</a:t>
            </a:r>
            <a:endParaRPr sz="2100"/>
          </a:p>
          <a:p>
            <a:pPr indent="0" lvl="0" marL="0" rtl="0" algn="l">
              <a:lnSpc>
                <a:spcPct val="100000"/>
              </a:lnSpc>
              <a:spcBef>
                <a:spcPts val="1200"/>
              </a:spcBef>
              <a:spcAft>
                <a:spcPts val="0"/>
              </a:spcAft>
              <a:buNone/>
            </a:pPr>
            <a:r>
              <a:t/>
            </a:r>
            <a:endParaRPr sz="2100"/>
          </a:p>
          <a:p>
            <a:pPr indent="0" lvl="0" marL="0" rtl="0" algn="l">
              <a:lnSpc>
                <a:spcPct val="100000"/>
              </a:lnSpc>
              <a:spcBef>
                <a:spcPts val="1200"/>
              </a:spcBef>
              <a:spcAft>
                <a:spcPts val="1200"/>
              </a:spcAft>
              <a:buNone/>
            </a:pPr>
            <a:r>
              <a:rPr lang="ja"/>
              <a:t>　（豆知識：風は高気圧から低気圧にに向かって移動する性質があるそうです）</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9" name="Shape 189"/>
        <p:cNvGrpSpPr/>
        <p:nvPr/>
      </p:nvGrpSpPr>
      <p:grpSpPr>
        <a:xfrm>
          <a:off x="0" y="0"/>
          <a:ext cx="0" cy="0"/>
          <a:chOff x="0" y="0"/>
          <a:chExt cx="0" cy="0"/>
        </a:xfrm>
      </p:grpSpPr>
      <p:sp>
        <p:nvSpPr>
          <p:cNvPr id="190" name="Google Shape;190;p2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SzPts val="990"/>
              <a:buNone/>
            </a:pPr>
            <a:r>
              <a:rPr b="1" lang="ja" sz="2620"/>
              <a:t>フェーン現象も今年の猛暑の原因の一つ</a:t>
            </a:r>
            <a:endParaRPr b="1" sz="2620"/>
          </a:p>
        </p:txBody>
      </p:sp>
      <p:sp>
        <p:nvSpPr>
          <p:cNvPr id="191" name="Google Shape;191;p25"/>
          <p:cNvSpPr txBox="1"/>
          <p:nvPr>
            <p:ph idx="1" type="body"/>
          </p:nvPr>
        </p:nvSpPr>
        <p:spPr>
          <a:xfrm>
            <a:off x="311700" y="1152475"/>
            <a:ext cx="7790100" cy="2628300"/>
          </a:xfrm>
          <a:prstGeom prst="rect">
            <a:avLst/>
          </a:prstGeom>
        </p:spPr>
        <p:txBody>
          <a:bodyPr anchorCtr="0" anchor="t" bIns="91425" lIns="91425" spcFirstLastPara="1" rIns="91425" wrap="square" tIns="91425">
            <a:normAutofit lnSpcReduction="20000"/>
          </a:bodyPr>
          <a:lstStyle/>
          <a:p>
            <a:pPr indent="0" lvl="0" marL="0" rtl="0" algn="l">
              <a:spcBef>
                <a:spcPts val="0"/>
              </a:spcBef>
              <a:spcAft>
                <a:spcPts val="0"/>
              </a:spcAft>
              <a:buNone/>
            </a:pPr>
            <a:r>
              <a:t/>
            </a:r>
            <a:endParaRPr sz="2000"/>
          </a:p>
          <a:p>
            <a:pPr indent="0" lvl="0" marL="0" rtl="0" algn="l">
              <a:lnSpc>
                <a:spcPct val="100000"/>
              </a:lnSpc>
              <a:spcBef>
                <a:spcPts val="1200"/>
              </a:spcBef>
              <a:spcAft>
                <a:spcPts val="0"/>
              </a:spcAft>
              <a:buClr>
                <a:schemeClr val="dk1"/>
              </a:buClr>
              <a:buSzPts val="990"/>
              <a:buFont typeface="Arial"/>
              <a:buNone/>
            </a:pPr>
            <a:r>
              <a:rPr lang="ja" sz="2220">
                <a:solidFill>
                  <a:schemeClr val="dk1"/>
                </a:solidFill>
              </a:rPr>
              <a:t>フェーン現象とは</a:t>
            </a:r>
            <a:endParaRPr sz="2220">
              <a:solidFill>
                <a:schemeClr val="dk1"/>
              </a:solidFill>
            </a:endParaRPr>
          </a:p>
          <a:p>
            <a:pPr indent="0" lvl="0" marL="0" rtl="0" algn="l">
              <a:spcBef>
                <a:spcPts val="0"/>
              </a:spcBef>
              <a:spcAft>
                <a:spcPts val="0"/>
              </a:spcAft>
              <a:buNone/>
            </a:pPr>
            <a:r>
              <a:rPr lang="ja" sz="2000"/>
              <a:t>ジメッとした空気が山を超えて降りてくるときに、乾燥した、高温の空気に変わる現象をフェーン現象と言います。</a:t>
            </a:r>
            <a:endParaRPr sz="2000"/>
          </a:p>
          <a:p>
            <a:pPr indent="0" lvl="0" marL="0" rtl="0" algn="l">
              <a:spcBef>
                <a:spcPts val="1200"/>
              </a:spcBef>
              <a:spcAft>
                <a:spcPts val="1200"/>
              </a:spcAft>
              <a:buNone/>
            </a:pPr>
            <a:r>
              <a:rPr b="1" lang="ja" sz="2000"/>
              <a:t>フェーン現象は異常な高温、極度の乾燥、強風を引き起こします。</a:t>
            </a:r>
            <a:r>
              <a:rPr lang="ja" sz="2000"/>
              <a:t>強い南風が北アルプスにぶつかると、フェーン現象によって日本海側の気温が高くなる。</a:t>
            </a:r>
            <a:endParaRPr sz="2000"/>
          </a:p>
        </p:txBody>
      </p:sp>
      <p:sp>
        <p:nvSpPr>
          <p:cNvPr id="192" name="Google Shape;192;p25"/>
          <p:cNvSpPr txBox="1"/>
          <p:nvPr/>
        </p:nvSpPr>
        <p:spPr>
          <a:xfrm>
            <a:off x="8419050" y="591900"/>
            <a:ext cx="3000000" cy="30000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a:p>
            <a:pPr indent="0" lvl="0" marL="0" rtl="0" algn="l">
              <a:spcBef>
                <a:spcPts val="0"/>
              </a:spcBef>
              <a:spcAft>
                <a:spcPts val="0"/>
              </a:spcAft>
              <a:buNone/>
            </a:pPr>
            <a:r>
              <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6" name="Shape 196"/>
        <p:cNvGrpSpPr/>
        <p:nvPr/>
      </p:nvGrpSpPr>
      <p:grpSpPr>
        <a:xfrm>
          <a:off x="0" y="0"/>
          <a:ext cx="0" cy="0"/>
          <a:chOff x="0" y="0"/>
          <a:chExt cx="0" cy="0"/>
        </a:xfrm>
      </p:grpSpPr>
      <p:sp>
        <p:nvSpPr>
          <p:cNvPr id="197" name="Google Shape;197;p2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SzPts val="990"/>
              <a:buNone/>
            </a:pPr>
            <a:r>
              <a:rPr b="1" lang="ja" sz="2620"/>
              <a:t>調べてわかったこと、感想</a:t>
            </a:r>
            <a:endParaRPr b="1" sz="2620"/>
          </a:p>
        </p:txBody>
      </p:sp>
      <p:sp>
        <p:nvSpPr>
          <p:cNvPr id="198" name="Google Shape;198;p26"/>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ja"/>
              <a:t>地球が熱くなっているのは僕たちが作り出した温室効果ガスが原因だとわかりました。温室効果ガスが太陽の熱を逃げるのをふさいでいるから地球が暑いのがわかりました。異常気象なども原因で、熱くなっています。</a:t>
            </a:r>
            <a:endParaRPr/>
          </a:p>
          <a:p>
            <a:pPr indent="0" lvl="0" marL="0" rtl="0" algn="l">
              <a:lnSpc>
                <a:spcPct val="85000"/>
              </a:lnSpc>
              <a:spcBef>
                <a:spcPts val="1200"/>
              </a:spcBef>
              <a:spcAft>
                <a:spcPts val="0"/>
              </a:spcAft>
              <a:buNone/>
            </a:pPr>
            <a:r>
              <a:rPr lang="ja"/>
              <a:t>日本は、</a:t>
            </a:r>
            <a:r>
              <a:rPr lang="ja"/>
              <a:t>二酸化炭素排出量が世界5位です。だから地球温暖化を遅くするためにも</a:t>
            </a:r>
            <a:r>
              <a:rPr lang="ja"/>
              <a:t>二酸化炭素などを減らしていきたいです。</a:t>
            </a:r>
            <a:endParaRPr/>
          </a:p>
          <a:p>
            <a:pPr indent="0" lvl="0" marL="0" rtl="0" algn="l">
              <a:spcBef>
                <a:spcPts val="1200"/>
              </a:spcBef>
              <a:spcAft>
                <a:spcPts val="1200"/>
              </a:spcAft>
              <a:buNone/>
            </a:pPr>
            <a:r>
              <a:rPr lang="ja"/>
              <a:t>そのため、ぼくたちにできることは、車をあまりつかわない、マイバッグをつかう、紙は裏表使う、ペットボトルをリサイクルする、などのことをやっていきたいです。</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2" name="Shape 202"/>
        <p:cNvGrpSpPr/>
        <p:nvPr/>
      </p:nvGrpSpPr>
      <p:grpSpPr>
        <a:xfrm>
          <a:off x="0" y="0"/>
          <a:ext cx="0" cy="0"/>
          <a:chOff x="0" y="0"/>
          <a:chExt cx="0" cy="0"/>
        </a:xfrm>
      </p:grpSpPr>
      <p:sp>
        <p:nvSpPr>
          <p:cNvPr id="203" name="Google Shape;203;p27"/>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ja"/>
              <a:t>参考にした本、ホームページ</a:t>
            </a:r>
            <a:endParaRPr/>
          </a:p>
        </p:txBody>
      </p:sp>
      <p:sp>
        <p:nvSpPr>
          <p:cNvPr id="204" name="Google Shape;204;p27"/>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lnSpc>
                <a:spcPct val="95000"/>
              </a:lnSpc>
              <a:spcBef>
                <a:spcPts val="0"/>
              </a:spcBef>
              <a:spcAft>
                <a:spcPts val="0"/>
              </a:spcAft>
              <a:buSzPts val="605"/>
              <a:buNone/>
            </a:pPr>
            <a:r>
              <a:rPr lang="ja" sz="1290"/>
              <a:t>・</a:t>
            </a:r>
            <a:r>
              <a:rPr lang="ja" sz="1290"/>
              <a:t>お天気大作戦、2007年発行、誠文堂新光社</a:t>
            </a:r>
            <a:endParaRPr sz="1290"/>
          </a:p>
          <a:p>
            <a:pPr indent="0" lvl="0" marL="0" rtl="0" algn="l">
              <a:lnSpc>
                <a:spcPct val="95000"/>
              </a:lnSpc>
              <a:spcBef>
                <a:spcPts val="1200"/>
              </a:spcBef>
              <a:spcAft>
                <a:spcPts val="0"/>
              </a:spcAft>
              <a:buSzPts val="605"/>
              <a:buNone/>
            </a:pPr>
            <a:r>
              <a:rPr lang="ja" sz="1290"/>
              <a:t>・ぼくたち・わたしたちの地球温暖化問題　小学館　2008年発行</a:t>
            </a:r>
            <a:endParaRPr sz="1290"/>
          </a:p>
          <a:p>
            <a:pPr indent="0" lvl="0" marL="0" rtl="0" algn="l">
              <a:lnSpc>
                <a:spcPct val="95000"/>
              </a:lnSpc>
              <a:spcBef>
                <a:spcPts val="1200"/>
              </a:spcBef>
              <a:spcAft>
                <a:spcPts val="0"/>
              </a:spcAft>
              <a:buSzPts val="605"/>
              <a:buNone/>
            </a:pPr>
            <a:r>
              <a:rPr lang="ja" sz="1290"/>
              <a:t>・お天気ナビ観察じてん　2006年発行　大泉書店</a:t>
            </a:r>
            <a:endParaRPr sz="1290"/>
          </a:p>
          <a:p>
            <a:pPr indent="0" lvl="0" marL="0" rtl="0" algn="l">
              <a:lnSpc>
                <a:spcPct val="95000"/>
              </a:lnSpc>
              <a:spcBef>
                <a:spcPts val="1200"/>
              </a:spcBef>
              <a:spcAft>
                <a:spcPts val="0"/>
              </a:spcAft>
              <a:buSzPts val="605"/>
              <a:buNone/>
            </a:pPr>
            <a:r>
              <a:rPr lang="ja" sz="1290"/>
              <a:t>・ギモンかいけつ！天達さんのお天気教室　2013年発行　文化出版局</a:t>
            </a:r>
            <a:endParaRPr sz="1290"/>
          </a:p>
          <a:p>
            <a:pPr indent="0" lvl="0" marL="0" rtl="0" algn="l">
              <a:lnSpc>
                <a:spcPct val="95000"/>
              </a:lnSpc>
              <a:spcBef>
                <a:spcPts val="1200"/>
              </a:spcBef>
              <a:spcAft>
                <a:spcPts val="0"/>
              </a:spcAft>
              <a:buSzPts val="605"/>
              <a:buNone/>
            </a:pPr>
            <a:r>
              <a:rPr lang="ja" sz="1290"/>
              <a:t>・気象庁｜過去の気象データ検索</a:t>
            </a:r>
            <a:r>
              <a:rPr lang="ja" sz="1290" u="sng">
                <a:solidFill>
                  <a:schemeClr val="hlink"/>
                </a:solidFill>
                <a:hlinkClick r:id="rId3"/>
              </a:rPr>
              <a:t>https://www.data.jma.go.jp/obd/stats/etrn/index.php?prec_no=54&amp;block_no=0529&amp;year=&amp;month=&amp;day=&amp;view=p1</a:t>
            </a:r>
            <a:endParaRPr sz="1290"/>
          </a:p>
          <a:p>
            <a:pPr indent="0" lvl="0" marL="0" rtl="0" algn="l">
              <a:lnSpc>
                <a:spcPct val="95000"/>
              </a:lnSpc>
              <a:spcBef>
                <a:spcPts val="1200"/>
              </a:spcBef>
              <a:spcAft>
                <a:spcPts val="0"/>
              </a:spcAft>
              <a:buSzPts val="605"/>
              <a:buNone/>
            </a:pPr>
            <a:r>
              <a:rPr lang="ja" sz="1290"/>
              <a:t>・ウェザーニュース　2023年夏は平年より暑いと予想。7〜9月の気温の見通しは？暑さのピークは？</a:t>
            </a:r>
            <a:endParaRPr sz="1290"/>
          </a:p>
          <a:p>
            <a:pPr indent="0" lvl="0" marL="0" rtl="0" algn="l">
              <a:lnSpc>
                <a:spcPct val="95000"/>
              </a:lnSpc>
              <a:spcBef>
                <a:spcPts val="1200"/>
              </a:spcBef>
              <a:spcAft>
                <a:spcPts val="0"/>
              </a:spcAft>
              <a:buSzPts val="605"/>
              <a:buNone/>
            </a:pPr>
            <a:r>
              <a:rPr lang="ja" sz="1262">
                <a:solidFill>
                  <a:srgbClr val="2B73B7"/>
                </a:solidFill>
                <a:highlight>
                  <a:srgbClr val="FFFFFF"/>
                </a:highlight>
                <a:uFill>
                  <a:noFill/>
                </a:uFill>
                <a:hlinkClick r:id="rId4">
                  <a:extLst>
                    <a:ext uri="{A12FA001-AC4F-418D-AE19-62706E023703}">
                      <ahyp:hlinkClr val="tx"/>
                    </a:ext>
                  </a:extLst>
                </a:hlinkClick>
              </a:rPr>
              <a:t>https://www.huffingtonpost.jp/entry/story_jp_64928a7ce4b0bd83fda53219</a:t>
            </a:r>
            <a:endParaRPr sz="1262"/>
          </a:p>
          <a:p>
            <a:pPr indent="0" lvl="0" marL="0" rtl="0" algn="l">
              <a:lnSpc>
                <a:spcPct val="95000"/>
              </a:lnSpc>
              <a:spcBef>
                <a:spcPts val="1200"/>
              </a:spcBef>
              <a:spcAft>
                <a:spcPts val="0"/>
              </a:spcAft>
              <a:buSzPts val="605"/>
              <a:buNone/>
            </a:pPr>
            <a:r>
              <a:rPr lang="ja" sz="1262"/>
              <a:t>・地球沸騰かとは？国連事務総長の警告はどんな状況を意味しているのか。その原因や対策は？</a:t>
            </a:r>
            <a:endParaRPr sz="1262"/>
          </a:p>
          <a:p>
            <a:pPr indent="0" lvl="0" marL="0" rtl="0" algn="l">
              <a:lnSpc>
                <a:spcPct val="95000"/>
              </a:lnSpc>
              <a:spcBef>
                <a:spcPts val="1200"/>
              </a:spcBef>
              <a:spcAft>
                <a:spcPts val="1200"/>
              </a:spcAft>
              <a:buSzPts val="605"/>
              <a:buNone/>
            </a:pPr>
            <a:r>
              <a:rPr lang="ja" sz="1620">
                <a:solidFill>
                  <a:srgbClr val="2B73B7"/>
                </a:solidFill>
                <a:highlight>
                  <a:srgbClr val="FFFFFF"/>
                </a:highlight>
                <a:uFill>
                  <a:noFill/>
                </a:uFill>
                <a:hlinkClick r:id="rId5">
                  <a:extLst>
                    <a:ext uri="{A12FA001-AC4F-418D-AE19-62706E023703}">
                      <ahyp:hlinkClr val="tx"/>
                    </a:ext>
                  </a:extLst>
                </a:hlinkClick>
              </a:rPr>
              <a:t>https://trend-inna.com/2023/07/28/%E5%9C%B0%E7%90%83%E6%B2%B8%E9%A8%B0%E5%8C%96%E3%81%A8%E3%81%AF%EF%BC%9F%E5%9B%BD%E9%80%A3%E4%BA%8B%E5%8B%99%E7%B7%8F%E9%95%B7%E3%81%AE%E8%AD%A6%E5%91%8A%E3%81%AF%E3%81%A9%E3%82%93%E3%81%AA%E7%8A%B6/</a:t>
            </a:r>
            <a:endParaRPr sz="1620"/>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8" name="Shape 208"/>
        <p:cNvGrpSpPr/>
        <p:nvPr/>
      </p:nvGrpSpPr>
      <p:grpSpPr>
        <a:xfrm>
          <a:off x="0" y="0"/>
          <a:ext cx="0" cy="0"/>
          <a:chOff x="0" y="0"/>
          <a:chExt cx="0" cy="0"/>
        </a:xfrm>
      </p:grpSpPr>
      <p:sp>
        <p:nvSpPr>
          <p:cNvPr id="209" name="Google Shape;209;p28"/>
          <p:cNvSpPr txBox="1"/>
          <p:nvPr>
            <p:ph type="title"/>
          </p:nvPr>
        </p:nvSpPr>
        <p:spPr>
          <a:xfrm>
            <a:off x="311700" y="322000"/>
            <a:ext cx="8520600" cy="572700"/>
          </a:xfrm>
          <a:prstGeom prst="rect">
            <a:avLst/>
          </a:prstGeom>
        </p:spPr>
        <p:txBody>
          <a:bodyPr anchorCtr="0" anchor="t" bIns="91425" lIns="91425" spcFirstLastPara="1" rIns="91425" wrap="square" tIns="91425">
            <a:normAutofit/>
          </a:bodyPr>
          <a:lstStyle/>
          <a:p>
            <a:pPr indent="0" lvl="0" marL="0" rtl="0" algn="l">
              <a:lnSpc>
                <a:spcPct val="85000"/>
              </a:lnSpc>
              <a:spcBef>
                <a:spcPts val="0"/>
              </a:spcBef>
              <a:spcAft>
                <a:spcPts val="1200"/>
              </a:spcAft>
              <a:buClr>
                <a:schemeClr val="dk1"/>
              </a:buClr>
              <a:buSzPts val="1100"/>
              <a:buFont typeface="Arial"/>
              <a:buNone/>
            </a:pPr>
            <a:r>
              <a:rPr lang="ja" sz="2360">
                <a:solidFill>
                  <a:schemeClr val="dk2"/>
                </a:solidFill>
              </a:rPr>
              <a:t>参考にしたyoutube</a:t>
            </a:r>
            <a:endParaRPr sz="2360">
              <a:solidFill>
                <a:schemeClr val="dk2"/>
              </a:solidFill>
            </a:endParaRPr>
          </a:p>
        </p:txBody>
      </p:sp>
      <p:sp>
        <p:nvSpPr>
          <p:cNvPr id="210" name="Google Shape;210;p28"/>
          <p:cNvSpPr txBox="1"/>
          <p:nvPr>
            <p:ph idx="1" type="body"/>
          </p:nvPr>
        </p:nvSpPr>
        <p:spPr>
          <a:xfrm>
            <a:off x="311700" y="894700"/>
            <a:ext cx="8520600" cy="3416400"/>
          </a:xfrm>
          <a:prstGeom prst="rect">
            <a:avLst/>
          </a:prstGeom>
        </p:spPr>
        <p:txBody>
          <a:bodyPr anchorCtr="0" anchor="t" bIns="91425" lIns="91425" spcFirstLastPara="1" rIns="91425" wrap="square" tIns="91425">
            <a:normAutofit/>
          </a:bodyPr>
          <a:lstStyle/>
          <a:p>
            <a:pPr indent="0" lvl="0" marL="0" rtl="0" algn="l">
              <a:lnSpc>
                <a:spcPct val="85000"/>
              </a:lnSpc>
              <a:spcBef>
                <a:spcPts val="0"/>
              </a:spcBef>
              <a:spcAft>
                <a:spcPts val="0"/>
              </a:spcAft>
              <a:buClr>
                <a:schemeClr val="dk1"/>
              </a:buClr>
              <a:buSzPts val="770"/>
              <a:buFont typeface="Arial"/>
              <a:buNone/>
            </a:pPr>
            <a:r>
              <a:rPr lang="ja" sz="1660"/>
              <a:t>・＠GENKILABO　猛暑日続出は地球温暖化のせい？</a:t>
            </a:r>
            <a:endParaRPr sz="1660"/>
          </a:p>
          <a:p>
            <a:pPr indent="0" lvl="0" marL="0" rtl="0" algn="l">
              <a:lnSpc>
                <a:spcPct val="85000"/>
              </a:lnSpc>
              <a:spcBef>
                <a:spcPts val="1200"/>
              </a:spcBef>
              <a:spcAft>
                <a:spcPts val="0"/>
              </a:spcAft>
              <a:buClr>
                <a:schemeClr val="dk1"/>
              </a:buClr>
              <a:buSzPts val="770"/>
              <a:buFont typeface="Arial"/>
              <a:buNone/>
            </a:pPr>
            <a:r>
              <a:rPr lang="ja" sz="1660"/>
              <a:t>・SDGs未来会議チャンネル　日本における温暖化は世界でもとても深刻？</a:t>
            </a:r>
            <a:endParaRPr sz="1660"/>
          </a:p>
          <a:p>
            <a:pPr indent="0" lvl="0" marL="0" rtl="0" algn="l">
              <a:lnSpc>
                <a:spcPct val="90000"/>
              </a:lnSpc>
              <a:spcBef>
                <a:spcPts val="1200"/>
              </a:spcBef>
              <a:spcAft>
                <a:spcPts val="0"/>
              </a:spcAft>
              <a:buClr>
                <a:schemeClr val="dk1"/>
              </a:buClr>
              <a:buSzPts val="770"/>
              <a:buFont typeface="Arial"/>
              <a:buNone/>
            </a:pPr>
            <a:r>
              <a:rPr lang="ja" sz="1660"/>
              <a:t>・ウェザーニュース　「史上最も暑い7月か」国連早朝は「地球沸騰化」とコメント　日米で猛暑連続記録</a:t>
            </a:r>
            <a:endParaRPr sz="1660"/>
          </a:p>
          <a:p>
            <a:pPr indent="0" lvl="0" marL="0" rtl="0" algn="l">
              <a:lnSpc>
                <a:spcPct val="170000"/>
              </a:lnSpc>
              <a:spcBef>
                <a:spcPts val="1200"/>
              </a:spcBef>
              <a:spcAft>
                <a:spcPts val="0"/>
              </a:spcAft>
              <a:buClr>
                <a:schemeClr val="dk1"/>
              </a:buClr>
              <a:buSzPts val="770"/>
              <a:buFont typeface="Arial"/>
              <a:buNone/>
            </a:pPr>
            <a:r>
              <a:rPr lang="ja" sz="1660"/>
              <a:t>・日テレNEWS　「地球沸騰」国連警鐘 ローマでも40℃超…　温暖化だけではない世界的猛暑の原因とは</a:t>
            </a:r>
            <a:endParaRPr sz="1660"/>
          </a:p>
          <a:p>
            <a:pPr indent="0" lvl="0" marL="0" rtl="0" algn="l">
              <a:spcBef>
                <a:spcPts val="1200"/>
              </a:spcBef>
              <a:spcAft>
                <a:spcPts val="1200"/>
              </a:spcAft>
              <a:buNone/>
            </a:pPr>
            <a:r>
              <a:t/>
            </a:r>
            <a:endParaRPr sz="210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 name="Shape 59"/>
        <p:cNvGrpSpPr/>
        <p:nvPr/>
      </p:nvGrpSpPr>
      <p:grpSpPr>
        <a:xfrm>
          <a:off x="0" y="0"/>
          <a:ext cx="0" cy="0"/>
          <a:chOff x="0" y="0"/>
          <a:chExt cx="0" cy="0"/>
        </a:xfrm>
      </p:grpSpPr>
      <p:sp>
        <p:nvSpPr>
          <p:cNvPr id="60" name="Google Shape;60;p14"/>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ja"/>
              <a:t>もくじ</a:t>
            </a:r>
            <a:endParaRPr/>
          </a:p>
        </p:txBody>
      </p:sp>
      <p:sp>
        <p:nvSpPr>
          <p:cNvPr id="61" name="Google Shape;61;p1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lnSpc>
                <a:spcPct val="90000"/>
              </a:lnSpc>
              <a:spcBef>
                <a:spcPts val="0"/>
              </a:spcBef>
              <a:spcAft>
                <a:spcPts val="0"/>
              </a:spcAft>
              <a:buSzPts val="770"/>
              <a:buNone/>
            </a:pPr>
            <a:r>
              <a:rPr lang="ja" sz="1760"/>
              <a:t>1.</a:t>
            </a:r>
            <a:r>
              <a:rPr lang="ja" sz="1760"/>
              <a:t>これを調べようと思った理由                                8.偏西風の蛇行</a:t>
            </a:r>
            <a:endParaRPr sz="1760"/>
          </a:p>
          <a:p>
            <a:pPr indent="0" lvl="0" marL="0" rtl="0" algn="l">
              <a:lnSpc>
                <a:spcPct val="90000"/>
              </a:lnSpc>
              <a:spcBef>
                <a:spcPts val="1200"/>
              </a:spcBef>
              <a:spcAft>
                <a:spcPts val="0"/>
              </a:spcAft>
              <a:buSzPts val="770"/>
              <a:buNone/>
            </a:pPr>
            <a:r>
              <a:rPr lang="ja" sz="1760"/>
              <a:t>2.</a:t>
            </a:r>
            <a:r>
              <a:rPr lang="ja" sz="1760"/>
              <a:t>去年と今年の最高気温を比べてみた</a:t>
            </a:r>
            <a:r>
              <a:rPr lang="ja" sz="1760"/>
              <a:t>　　　　　　9.</a:t>
            </a:r>
            <a:r>
              <a:rPr lang="ja" sz="1760"/>
              <a:t>フェーン現象とは</a:t>
            </a:r>
            <a:endParaRPr sz="1760"/>
          </a:p>
          <a:p>
            <a:pPr indent="0" lvl="0" marL="0" rtl="0" algn="l">
              <a:lnSpc>
                <a:spcPct val="90000"/>
              </a:lnSpc>
              <a:spcBef>
                <a:spcPts val="1200"/>
              </a:spcBef>
              <a:spcAft>
                <a:spcPts val="0"/>
              </a:spcAft>
              <a:buSzPts val="770"/>
              <a:buNone/>
            </a:pPr>
            <a:r>
              <a:rPr lang="ja" sz="1760"/>
              <a:t>3.</a:t>
            </a:r>
            <a:r>
              <a:rPr lang="ja" sz="1760"/>
              <a:t>昔の8月と最高気温を比べてみた</a:t>
            </a:r>
            <a:r>
              <a:rPr lang="ja" sz="1760"/>
              <a:t>                           10.</a:t>
            </a:r>
            <a:r>
              <a:rPr lang="ja" sz="1760"/>
              <a:t>地球沸騰化とは</a:t>
            </a:r>
            <a:endParaRPr sz="1760"/>
          </a:p>
          <a:p>
            <a:pPr indent="0" lvl="0" marL="0" rtl="0" algn="l">
              <a:lnSpc>
                <a:spcPct val="90000"/>
              </a:lnSpc>
              <a:spcBef>
                <a:spcPts val="1200"/>
              </a:spcBef>
              <a:spcAft>
                <a:spcPts val="0"/>
              </a:spcAft>
              <a:buSzPts val="770"/>
              <a:buNone/>
            </a:pPr>
            <a:r>
              <a:rPr lang="ja" sz="1760"/>
              <a:t>4.</a:t>
            </a:r>
            <a:r>
              <a:rPr lang="ja" sz="1760"/>
              <a:t>高気圧、低気圧ってなに？</a:t>
            </a:r>
            <a:r>
              <a:rPr lang="ja" sz="1760"/>
              <a:t>　　　　　　　　　　11.</a:t>
            </a:r>
            <a:r>
              <a:rPr lang="ja" sz="1760"/>
              <a:t>調べてわかったこと、感想</a:t>
            </a:r>
            <a:endParaRPr sz="1760"/>
          </a:p>
          <a:p>
            <a:pPr indent="0" lvl="0" marL="0" rtl="0" algn="l">
              <a:lnSpc>
                <a:spcPct val="90000"/>
              </a:lnSpc>
              <a:spcBef>
                <a:spcPts val="1200"/>
              </a:spcBef>
              <a:spcAft>
                <a:spcPts val="0"/>
              </a:spcAft>
              <a:buSzPts val="770"/>
              <a:buNone/>
            </a:pPr>
            <a:r>
              <a:rPr lang="ja" sz="1760"/>
              <a:t>5.</a:t>
            </a:r>
            <a:r>
              <a:rPr lang="ja" sz="1760"/>
              <a:t>猛暑の原因を調べてみた</a:t>
            </a:r>
            <a:r>
              <a:rPr lang="ja" sz="1760"/>
              <a:t>　　　　　　　　　　　12.</a:t>
            </a:r>
            <a:r>
              <a:rPr lang="ja" sz="1760"/>
              <a:t>参考にした本、ホームページ</a:t>
            </a:r>
            <a:endParaRPr sz="1760"/>
          </a:p>
          <a:p>
            <a:pPr indent="0" lvl="0" marL="0" rtl="0" algn="l">
              <a:lnSpc>
                <a:spcPct val="90000"/>
              </a:lnSpc>
              <a:spcBef>
                <a:spcPts val="1200"/>
              </a:spcBef>
              <a:spcAft>
                <a:spcPts val="0"/>
              </a:spcAft>
              <a:buSzPts val="770"/>
              <a:buNone/>
            </a:pPr>
            <a:r>
              <a:rPr lang="ja" sz="1760"/>
              <a:t>6.</a:t>
            </a:r>
            <a:r>
              <a:rPr lang="ja" sz="1760"/>
              <a:t>夏の天気図　　　　　　</a:t>
            </a:r>
            <a:r>
              <a:rPr lang="ja" sz="1760"/>
              <a:t>　　　　　　　　　　　13.</a:t>
            </a:r>
            <a:r>
              <a:rPr lang="ja" sz="1760"/>
              <a:t>参考にしたyoutube</a:t>
            </a:r>
            <a:endParaRPr sz="1760"/>
          </a:p>
          <a:p>
            <a:pPr indent="0" lvl="0" marL="0" rtl="0" algn="l">
              <a:lnSpc>
                <a:spcPct val="90000"/>
              </a:lnSpc>
              <a:spcBef>
                <a:spcPts val="1200"/>
              </a:spcBef>
              <a:spcAft>
                <a:spcPts val="0"/>
              </a:spcAft>
              <a:buSzPts val="770"/>
              <a:buNone/>
            </a:pPr>
            <a:r>
              <a:rPr lang="ja" sz="1760"/>
              <a:t>7.</a:t>
            </a:r>
            <a:r>
              <a:rPr lang="ja" sz="1760"/>
              <a:t>今年の夏＝ダブル高気圧　</a:t>
            </a:r>
            <a:r>
              <a:rPr lang="ja" sz="1760"/>
              <a:t>　　　</a:t>
            </a:r>
            <a:r>
              <a:rPr lang="ja" sz="1560"/>
              <a:t>　　　　　　　　　　　　　　　　　　　　　　　　　　　　　　　　　　　　　　　　　　　　　　　　　　　　　　　　　　　　　</a:t>
            </a:r>
            <a:endParaRPr sz="1560"/>
          </a:p>
          <a:p>
            <a:pPr indent="0" lvl="0" marL="0" rtl="0" algn="l">
              <a:lnSpc>
                <a:spcPct val="90000"/>
              </a:lnSpc>
              <a:spcBef>
                <a:spcPts val="1200"/>
              </a:spcBef>
              <a:spcAft>
                <a:spcPts val="0"/>
              </a:spcAft>
              <a:buSzPts val="770"/>
              <a:buNone/>
            </a:pPr>
            <a:r>
              <a:rPr lang="ja" sz="1560"/>
              <a:t>　　　　　　　　　　　　　　　　　　　　　　　　　　　　　　　　　　　　　　　　　　　　　　　　</a:t>
            </a:r>
            <a:endParaRPr sz="1560"/>
          </a:p>
          <a:p>
            <a:pPr indent="0" lvl="0" marL="0" rtl="0" algn="l">
              <a:lnSpc>
                <a:spcPct val="90000"/>
              </a:lnSpc>
              <a:spcBef>
                <a:spcPts val="1200"/>
              </a:spcBef>
              <a:spcAft>
                <a:spcPts val="1200"/>
              </a:spcAft>
              <a:buSzPts val="770"/>
              <a:buNone/>
            </a:pPr>
            <a:r>
              <a:t/>
            </a:r>
            <a:endParaRPr sz="156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5" name="Shape 65"/>
        <p:cNvGrpSpPr/>
        <p:nvPr/>
      </p:nvGrpSpPr>
      <p:grpSpPr>
        <a:xfrm>
          <a:off x="0" y="0"/>
          <a:ext cx="0" cy="0"/>
          <a:chOff x="0" y="0"/>
          <a:chExt cx="0" cy="0"/>
        </a:xfrm>
      </p:grpSpPr>
      <p:sp>
        <p:nvSpPr>
          <p:cNvPr id="66" name="Google Shape;66;p1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SzPts val="990"/>
              <a:buNone/>
            </a:pPr>
            <a:r>
              <a:rPr b="1" lang="ja" sz="2820"/>
              <a:t>これを調べようと思った理由</a:t>
            </a:r>
            <a:endParaRPr b="1" sz="2820"/>
          </a:p>
        </p:txBody>
      </p:sp>
      <p:sp>
        <p:nvSpPr>
          <p:cNvPr id="67" name="Google Shape;67;p15"/>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ja" sz="2100"/>
              <a:t>今年の夏休み去年より暑いと感じた</a:t>
            </a:r>
            <a:endParaRPr sz="2100"/>
          </a:p>
          <a:p>
            <a:pPr indent="0" lvl="0" marL="0" rtl="0" algn="l">
              <a:spcBef>
                <a:spcPts val="1200"/>
              </a:spcBef>
              <a:spcAft>
                <a:spcPts val="0"/>
              </a:spcAft>
              <a:buNone/>
            </a:pPr>
            <a:r>
              <a:rPr lang="ja" sz="2100"/>
              <a:t>危険な暑さ、35°以上を超える日、世界中で山火事が起きているなどニュースでたくさん聞いた、</a:t>
            </a:r>
            <a:endParaRPr sz="2100"/>
          </a:p>
          <a:p>
            <a:pPr indent="0" lvl="0" marL="0" rtl="0" algn="l">
              <a:spcBef>
                <a:spcPts val="1200"/>
              </a:spcBef>
              <a:spcAft>
                <a:spcPts val="0"/>
              </a:spcAft>
              <a:buNone/>
            </a:pPr>
            <a:r>
              <a:rPr lang="ja" sz="2100"/>
              <a:t>だから、これらはなぜ起きるのか調べてみようと思った</a:t>
            </a:r>
            <a:endParaRPr sz="2100"/>
          </a:p>
          <a:p>
            <a:pPr indent="0" lvl="0" marL="0" rtl="0" algn="l">
              <a:spcBef>
                <a:spcPts val="1200"/>
              </a:spcBef>
              <a:spcAft>
                <a:spcPts val="1200"/>
              </a:spcAft>
              <a:buNone/>
            </a:pPr>
            <a:r>
              <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1" name="Shape 71"/>
        <p:cNvGrpSpPr/>
        <p:nvPr/>
      </p:nvGrpSpPr>
      <p:grpSpPr>
        <a:xfrm>
          <a:off x="0" y="0"/>
          <a:ext cx="0" cy="0"/>
          <a:chOff x="0" y="0"/>
          <a:chExt cx="0" cy="0"/>
        </a:xfrm>
      </p:grpSpPr>
      <p:sp>
        <p:nvSpPr>
          <p:cNvPr id="72" name="Google Shape;72;p16"/>
          <p:cNvSpPr txBox="1"/>
          <p:nvPr>
            <p:ph type="title"/>
          </p:nvPr>
        </p:nvSpPr>
        <p:spPr>
          <a:xfrm>
            <a:off x="0" y="0"/>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SzPts val="990"/>
              <a:buNone/>
            </a:pPr>
            <a:r>
              <a:rPr b="1" lang="ja" sz="2620"/>
              <a:t>去年と今年の最高気温を比べてみた（長岡市）</a:t>
            </a:r>
            <a:endParaRPr b="1" sz="2620"/>
          </a:p>
        </p:txBody>
      </p:sp>
      <p:sp>
        <p:nvSpPr>
          <p:cNvPr id="73" name="Google Shape;73;p16"/>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t/>
            </a:r>
            <a:endParaRPr/>
          </a:p>
        </p:txBody>
      </p:sp>
      <p:pic>
        <p:nvPicPr>
          <p:cNvPr id="74" name="Google Shape;74;p16" title="グラフ"/>
          <p:cNvPicPr preferRelativeResize="0"/>
          <p:nvPr/>
        </p:nvPicPr>
        <p:blipFill>
          <a:blip r:embed="rId3">
            <a:alphaModFix/>
          </a:blip>
          <a:stretch>
            <a:fillRect/>
          </a:stretch>
        </p:blipFill>
        <p:spPr>
          <a:xfrm>
            <a:off x="242275" y="466475"/>
            <a:ext cx="6803951" cy="4160200"/>
          </a:xfrm>
          <a:prstGeom prst="rect">
            <a:avLst/>
          </a:prstGeom>
          <a:noFill/>
          <a:ln>
            <a:noFill/>
          </a:ln>
        </p:spPr>
      </p:pic>
      <p:sp>
        <p:nvSpPr>
          <p:cNvPr id="75" name="Google Shape;75;p16"/>
          <p:cNvSpPr txBox="1"/>
          <p:nvPr/>
        </p:nvSpPr>
        <p:spPr>
          <a:xfrm>
            <a:off x="7168975" y="1252125"/>
            <a:ext cx="1559100" cy="3105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ja" sz="1700"/>
              <a:t>気づいたこと</a:t>
            </a:r>
            <a:endParaRPr b="1" sz="1700"/>
          </a:p>
          <a:p>
            <a:pPr indent="0" lvl="0" marL="0" rtl="0" algn="l">
              <a:spcBef>
                <a:spcPts val="0"/>
              </a:spcBef>
              <a:spcAft>
                <a:spcPts val="0"/>
              </a:spcAft>
              <a:buNone/>
            </a:pPr>
            <a:r>
              <a:t/>
            </a:r>
            <a:endParaRPr/>
          </a:p>
          <a:p>
            <a:pPr indent="0" lvl="0" marL="0" rtl="0" algn="l">
              <a:spcBef>
                <a:spcPts val="0"/>
              </a:spcBef>
              <a:spcAft>
                <a:spcPts val="0"/>
              </a:spcAft>
              <a:buNone/>
            </a:pPr>
            <a:r>
              <a:rPr lang="ja"/>
              <a:t>・</a:t>
            </a:r>
            <a:r>
              <a:rPr lang="ja"/>
              <a:t>2022年は35℃以上を超える日が数日しかない</a:t>
            </a:r>
            <a:endParaRPr/>
          </a:p>
          <a:p>
            <a:pPr indent="0" lvl="0" marL="0" rtl="0" algn="l">
              <a:spcBef>
                <a:spcPts val="0"/>
              </a:spcBef>
              <a:spcAft>
                <a:spcPts val="0"/>
              </a:spcAft>
              <a:buNone/>
            </a:pPr>
            <a:r>
              <a:t/>
            </a:r>
            <a:endParaRPr/>
          </a:p>
          <a:p>
            <a:pPr indent="0" lvl="0" marL="0" rtl="0" algn="l">
              <a:spcBef>
                <a:spcPts val="0"/>
              </a:spcBef>
              <a:spcAft>
                <a:spcPts val="0"/>
              </a:spcAft>
              <a:buNone/>
            </a:pPr>
            <a:r>
              <a:rPr lang="ja"/>
              <a:t>・2023年は7/24以降毎日34℃以上。</a:t>
            </a:r>
            <a:endParaRPr/>
          </a:p>
          <a:p>
            <a:pPr indent="0" lvl="0" marL="0" rtl="0" algn="l">
              <a:spcBef>
                <a:spcPts val="0"/>
              </a:spcBef>
              <a:spcAft>
                <a:spcPts val="0"/>
              </a:spcAft>
              <a:buNone/>
            </a:pPr>
            <a:r>
              <a:t/>
            </a:r>
            <a:endParaRPr/>
          </a:p>
          <a:p>
            <a:pPr indent="0" lvl="0" marL="0" rtl="0" algn="l">
              <a:spcBef>
                <a:spcPts val="0"/>
              </a:spcBef>
              <a:spcAft>
                <a:spcPts val="0"/>
              </a:spcAft>
              <a:buNone/>
            </a:pPr>
            <a:r>
              <a:rPr lang="ja"/>
              <a:t>・お盆を過ぎた頃の最高気温の差が7〜8℃ある</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9" name="Shape 79"/>
        <p:cNvGrpSpPr/>
        <p:nvPr/>
      </p:nvGrpSpPr>
      <p:grpSpPr>
        <a:xfrm>
          <a:off x="0" y="0"/>
          <a:ext cx="0" cy="0"/>
          <a:chOff x="0" y="0"/>
          <a:chExt cx="0" cy="0"/>
        </a:xfrm>
      </p:grpSpPr>
      <p:sp>
        <p:nvSpPr>
          <p:cNvPr id="80" name="Google Shape;80;p17"/>
          <p:cNvSpPr txBox="1"/>
          <p:nvPr>
            <p:ph type="title"/>
          </p:nvPr>
        </p:nvSpPr>
        <p:spPr>
          <a:xfrm>
            <a:off x="0" y="0"/>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SzPts val="990"/>
              <a:buNone/>
            </a:pPr>
            <a:r>
              <a:rPr b="1" lang="ja" sz="2620"/>
              <a:t>昔</a:t>
            </a:r>
            <a:r>
              <a:rPr b="1" lang="ja" sz="2620"/>
              <a:t>の8月の最高気温と比べた（長岡市）</a:t>
            </a:r>
            <a:endParaRPr b="1" sz="2620"/>
          </a:p>
        </p:txBody>
      </p:sp>
      <p:sp>
        <p:nvSpPr>
          <p:cNvPr id="81" name="Google Shape;81;p17"/>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t/>
            </a:r>
            <a:endParaRPr/>
          </a:p>
        </p:txBody>
      </p:sp>
      <p:sp>
        <p:nvSpPr>
          <p:cNvPr id="82" name="Google Shape;82;p17"/>
          <p:cNvSpPr txBox="1"/>
          <p:nvPr/>
        </p:nvSpPr>
        <p:spPr>
          <a:xfrm>
            <a:off x="7144425" y="1152475"/>
            <a:ext cx="1743300" cy="3658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ja" sz="1700"/>
              <a:t>気づいたこと</a:t>
            </a:r>
            <a:endParaRPr b="1" sz="1700"/>
          </a:p>
          <a:p>
            <a:pPr indent="0" lvl="0" marL="0" rtl="0" algn="l">
              <a:spcBef>
                <a:spcPts val="0"/>
              </a:spcBef>
              <a:spcAft>
                <a:spcPts val="0"/>
              </a:spcAft>
              <a:buNone/>
            </a:pPr>
            <a:r>
              <a:t/>
            </a:r>
            <a:endParaRPr sz="1600"/>
          </a:p>
          <a:p>
            <a:pPr indent="0" lvl="0" marL="0" rtl="0" algn="l">
              <a:spcBef>
                <a:spcPts val="0"/>
              </a:spcBef>
              <a:spcAft>
                <a:spcPts val="0"/>
              </a:spcAft>
              <a:buNone/>
            </a:pPr>
            <a:r>
              <a:rPr lang="ja" sz="1600"/>
              <a:t>・2023年はほとんど35℃以上</a:t>
            </a:r>
            <a:endParaRPr sz="1600"/>
          </a:p>
          <a:p>
            <a:pPr indent="0" lvl="0" marL="0" rtl="0" algn="l">
              <a:spcBef>
                <a:spcPts val="0"/>
              </a:spcBef>
              <a:spcAft>
                <a:spcPts val="0"/>
              </a:spcAft>
              <a:buNone/>
            </a:pPr>
            <a:r>
              <a:t/>
            </a:r>
            <a:endParaRPr sz="1600"/>
          </a:p>
          <a:p>
            <a:pPr indent="0" lvl="0" marL="0" rtl="0" algn="l">
              <a:spcBef>
                <a:spcPts val="0"/>
              </a:spcBef>
              <a:spcAft>
                <a:spcPts val="0"/>
              </a:spcAft>
              <a:buNone/>
            </a:pPr>
            <a:r>
              <a:rPr lang="ja" sz="1600"/>
              <a:t>・昔は30℃を超える日もほとんどなかった。</a:t>
            </a:r>
            <a:endParaRPr sz="1600"/>
          </a:p>
          <a:p>
            <a:pPr indent="0" lvl="0" marL="0" rtl="0" algn="l">
              <a:spcBef>
                <a:spcPts val="0"/>
              </a:spcBef>
              <a:spcAft>
                <a:spcPts val="0"/>
              </a:spcAft>
              <a:buNone/>
            </a:pPr>
            <a:r>
              <a:t/>
            </a:r>
            <a:endParaRPr sz="1600"/>
          </a:p>
          <a:p>
            <a:pPr indent="0" lvl="0" marL="0" rtl="0" algn="l">
              <a:spcBef>
                <a:spcPts val="0"/>
              </a:spcBef>
              <a:spcAft>
                <a:spcPts val="0"/>
              </a:spcAft>
              <a:buNone/>
            </a:pPr>
            <a:r>
              <a:rPr lang="ja" sz="1600"/>
              <a:t>・昔は最高気温が25℃より低い日もたくさんあった。</a:t>
            </a:r>
            <a:endParaRPr sz="1600"/>
          </a:p>
        </p:txBody>
      </p:sp>
      <p:pic>
        <p:nvPicPr>
          <p:cNvPr id="83" name="Google Shape;83;p17" title="グラフ"/>
          <p:cNvPicPr preferRelativeResize="0"/>
          <p:nvPr/>
        </p:nvPicPr>
        <p:blipFill>
          <a:blip r:embed="rId3">
            <a:alphaModFix/>
          </a:blip>
          <a:stretch>
            <a:fillRect/>
          </a:stretch>
        </p:blipFill>
        <p:spPr>
          <a:xfrm>
            <a:off x="101125" y="572700"/>
            <a:ext cx="6822351" cy="4527875"/>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7" name="Shape 87"/>
        <p:cNvGrpSpPr/>
        <p:nvPr/>
      </p:nvGrpSpPr>
      <p:grpSpPr>
        <a:xfrm>
          <a:off x="0" y="0"/>
          <a:ext cx="0" cy="0"/>
          <a:chOff x="0" y="0"/>
          <a:chExt cx="0" cy="0"/>
        </a:xfrm>
      </p:grpSpPr>
      <p:sp>
        <p:nvSpPr>
          <p:cNvPr id="88" name="Google Shape;88;p18"/>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SzPts val="990"/>
              <a:buNone/>
            </a:pPr>
            <a:r>
              <a:rPr b="1" lang="ja" sz="2620"/>
              <a:t>猛暑の原因を調べてみた</a:t>
            </a:r>
            <a:endParaRPr b="1" sz="2620"/>
          </a:p>
        </p:txBody>
      </p:sp>
      <p:sp>
        <p:nvSpPr>
          <p:cNvPr id="89" name="Google Shape;89;p18"/>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lnSpc>
                <a:spcPct val="85000"/>
              </a:lnSpc>
              <a:spcBef>
                <a:spcPts val="0"/>
              </a:spcBef>
              <a:spcAft>
                <a:spcPts val="0"/>
              </a:spcAft>
              <a:buSzPts val="770"/>
              <a:buNone/>
            </a:pPr>
            <a:r>
              <a:rPr lang="ja" sz="2060"/>
              <a:t>《原因その１》気圧配置＋地球温暖化</a:t>
            </a:r>
            <a:endParaRPr sz="2060"/>
          </a:p>
          <a:p>
            <a:pPr indent="0" lvl="0" marL="0" rtl="0" algn="l">
              <a:lnSpc>
                <a:spcPct val="85000"/>
              </a:lnSpc>
              <a:spcBef>
                <a:spcPts val="1200"/>
              </a:spcBef>
              <a:spcAft>
                <a:spcPts val="0"/>
              </a:spcAft>
              <a:buSzPts val="770"/>
              <a:buNone/>
            </a:pPr>
            <a:r>
              <a:rPr lang="ja" sz="2060"/>
              <a:t>《原因その２》</a:t>
            </a:r>
            <a:r>
              <a:rPr lang="ja" sz="2060"/>
              <a:t>偏西風の蛇行も原因？</a:t>
            </a:r>
            <a:endParaRPr sz="2060"/>
          </a:p>
          <a:p>
            <a:pPr indent="0" lvl="0" marL="0" rtl="0" algn="l">
              <a:lnSpc>
                <a:spcPct val="85000"/>
              </a:lnSpc>
              <a:spcBef>
                <a:spcPts val="1200"/>
              </a:spcBef>
              <a:spcAft>
                <a:spcPts val="0"/>
              </a:spcAft>
              <a:buSzPts val="770"/>
              <a:buNone/>
            </a:pPr>
            <a:r>
              <a:rPr lang="ja" sz="2060"/>
              <a:t>《原因その３》</a:t>
            </a:r>
            <a:r>
              <a:rPr lang="ja" sz="2060"/>
              <a:t>地球沸騰化</a:t>
            </a:r>
            <a:endParaRPr sz="2060"/>
          </a:p>
          <a:p>
            <a:pPr indent="0" lvl="0" marL="0" rtl="0" algn="l">
              <a:lnSpc>
                <a:spcPct val="85000"/>
              </a:lnSpc>
              <a:spcBef>
                <a:spcPts val="1200"/>
              </a:spcBef>
              <a:spcAft>
                <a:spcPts val="0"/>
              </a:spcAft>
              <a:buSzPts val="770"/>
              <a:buNone/>
            </a:pPr>
            <a:r>
              <a:rPr lang="ja" sz="2060"/>
              <a:t>《原因その４》</a:t>
            </a:r>
            <a:r>
              <a:rPr lang="ja" sz="2060"/>
              <a:t>排出された温室効果ガス（</a:t>
            </a:r>
            <a:r>
              <a:rPr lang="ja" sz="2060"/>
              <a:t>二酸化炭素、メタン、一酸化二窒素、フロンなど</a:t>
            </a:r>
            <a:r>
              <a:rPr lang="ja" sz="2060"/>
              <a:t>）が地球を覆うことで、太陽の熱を閉じ込め、地球が熱くなる。</a:t>
            </a:r>
            <a:endParaRPr sz="2060"/>
          </a:p>
          <a:p>
            <a:pPr indent="0" lvl="0" marL="0" rtl="0" algn="l">
              <a:lnSpc>
                <a:spcPct val="85000"/>
              </a:lnSpc>
              <a:spcBef>
                <a:spcPts val="1200"/>
              </a:spcBef>
              <a:spcAft>
                <a:spcPts val="0"/>
              </a:spcAft>
              <a:buSzPts val="770"/>
              <a:buNone/>
            </a:pPr>
            <a:r>
              <a:t/>
            </a:r>
            <a:endParaRPr sz="2060"/>
          </a:p>
          <a:p>
            <a:pPr indent="0" lvl="0" marL="0" rtl="0" algn="l">
              <a:lnSpc>
                <a:spcPct val="170000"/>
              </a:lnSpc>
              <a:spcBef>
                <a:spcPts val="1200"/>
              </a:spcBef>
              <a:spcAft>
                <a:spcPts val="1200"/>
              </a:spcAft>
              <a:buSzPts val="770"/>
              <a:buNone/>
            </a:pPr>
            <a:r>
              <a:t/>
            </a:r>
            <a:endParaRPr sz="1660"/>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3" name="Shape 93"/>
        <p:cNvGrpSpPr/>
        <p:nvPr/>
      </p:nvGrpSpPr>
      <p:grpSpPr>
        <a:xfrm>
          <a:off x="0" y="0"/>
          <a:ext cx="0" cy="0"/>
          <a:chOff x="0" y="0"/>
          <a:chExt cx="0" cy="0"/>
        </a:xfrm>
      </p:grpSpPr>
      <p:sp>
        <p:nvSpPr>
          <p:cNvPr id="94" name="Google Shape;94;p19"/>
          <p:cNvSpPr txBox="1"/>
          <p:nvPr>
            <p:ph type="title"/>
          </p:nvPr>
        </p:nvSpPr>
        <p:spPr>
          <a:xfrm>
            <a:off x="0" y="0"/>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ja"/>
              <a:t>《</a:t>
            </a:r>
            <a:r>
              <a:rPr lang="ja"/>
              <a:t>原因その１》　気圧配置</a:t>
            </a:r>
            <a:endParaRPr/>
          </a:p>
          <a:p>
            <a:pPr indent="0" lvl="0" marL="0" rtl="0" algn="l">
              <a:spcBef>
                <a:spcPts val="0"/>
              </a:spcBef>
              <a:spcAft>
                <a:spcPts val="0"/>
              </a:spcAft>
              <a:buNone/>
            </a:pPr>
            <a:r>
              <a:t/>
            </a:r>
            <a:endParaRPr/>
          </a:p>
          <a:p>
            <a:pPr indent="0" lvl="0" marL="0" rtl="0" algn="l">
              <a:spcBef>
                <a:spcPts val="0"/>
              </a:spcBef>
              <a:spcAft>
                <a:spcPts val="0"/>
              </a:spcAft>
              <a:buNone/>
            </a:pPr>
            <a:r>
              <a:rPr lang="ja"/>
              <a:t>夏の天気　（南高北低）</a:t>
            </a:r>
            <a:endParaRPr/>
          </a:p>
        </p:txBody>
      </p:sp>
      <p:sp>
        <p:nvSpPr>
          <p:cNvPr id="95" name="Google Shape;95;p19"/>
          <p:cNvSpPr txBox="1"/>
          <p:nvPr/>
        </p:nvSpPr>
        <p:spPr>
          <a:xfrm>
            <a:off x="5703075" y="0"/>
            <a:ext cx="2657400" cy="477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ja" sz="2600"/>
              <a:t>いつもの夏</a:t>
            </a:r>
            <a:endParaRPr b="1" sz="2600"/>
          </a:p>
        </p:txBody>
      </p:sp>
      <p:sp>
        <p:nvSpPr>
          <p:cNvPr id="96" name="Google Shape;96;p19"/>
          <p:cNvSpPr/>
          <p:nvPr/>
        </p:nvSpPr>
        <p:spPr>
          <a:xfrm>
            <a:off x="5106175" y="739875"/>
            <a:ext cx="1890650" cy="2031575"/>
          </a:xfrm>
          <a:custGeom>
            <a:rect b="b" l="l" r="r" t="t"/>
            <a:pathLst>
              <a:path extrusionOk="0" h="81263" w="75626">
                <a:moveTo>
                  <a:pt x="75626" y="0"/>
                </a:moveTo>
                <a:cubicBezTo>
                  <a:pt x="68807" y="22737"/>
                  <a:pt x="50794" y="41207"/>
                  <a:pt x="33351" y="57307"/>
                </a:cubicBezTo>
                <a:cubicBezTo>
                  <a:pt x="23293" y="66591"/>
                  <a:pt x="12710" y="76182"/>
                  <a:pt x="0" y="81263"/>
                </a:cubicBezTo>
              </a:path>
            </a:pathLst>
          </a:custGeom>
          <a:noFill/>
          <a:ln cap="flat" cmpd="sng" w="9525">
            <a:solidFill>
              <a:schemeClr val="dk2"/>
            </a:solidFill>
            <a:prstDash val="solid"/>
            <a:round/>
            <a:headEnd len="med" w="med" type="none"/>
            <a:tailEnd len="med" w="med" type="none"/>
          </a:ln>
        </p:spPr>
      </p:sp>
      <p:sp>
        <p:nvSpPr>
          <p:cNvPr id="97" name="Google Shape;97;p19"/>
          <p:cNvSpPr/>
          <p:nvPr/>
        </p:nvSpPr>
        <p:spPr>
          <a:xfrm>
            <a:off x="4883050" y="1303550"/>
            <a:ext cx="458000" cy="317075"/>
          </a:xfrm>
          <a:custGeom>
            <a:rect b="b" l="l" r="r" t="t"/>
            <a:pathLst>
              <a:path extrusionOk="0" h="12683" w="18320">
                <a:moveTo>
                  <a:pt x="0" y="12683"/>
                </a:moveTo>
                <a:cubicBezTo>
                  <a:pt x="6043" y="8365"/>
                  <a:pt x="12140" y="4120"/>
                  <a:pt x="18320" y="0"/>
                </a:cubicBezTo>
              </a:path>
            </a:pathLst>
          </a:custGeom>
          <a:noFill/>
          <a:ln cap="flat" cmpd="sng" w="9525">
            <a:solidFill>
              <a:schemeClr val="dk2"/>
            </a:solidFill>
            <a:prstDash val="solid"/>
            <a:round/>
            <a:headEnd len="med" w="med" type="none"/>
            <a:tailEnd len="med" w="med" type="none"/>
          </a:ln>
        </p:spPr>
      </p:sp>
      <p:sp>
        <p:nvSpPr>
          <p:cNvPr id="98" name="Google Shape;98;p19"/>
          <p:cNvSpPr/>
          <p:nvPr/>
        </p:nvSpPr>
        <p:spPr>
          <a:xfrm>
            <a:off x="4894800" y="1303550"/>
            <a:ext cx="191325" cy="810275"/>
          </a:xfrm>
          <a:custGeom>
            <a:rect b="b" l="l" r="r" t="t"/>
            <a:pathLst>
              <a:path extrusionOk="0" h="32411" w="7653">
                <a:moveTo>
                  <a:pt x="0" y="0"/>
                </a:moveTo>
                <a:cubicBezTo>
                  <a:pt x="10427" y="2981"/>
                  <a:pt x="8836" y="23390"/>
                  <a:pt x="2818" y="32411"/>
                </a:cubicBezTo>
              </a:path>
            </a:pathLst>
          </a:custGeom>
          <a:noFill/>
          <a:ln cap="flat" cmpd="sng" w="9525">
            <a:solidFill>
              <a:schemeClr val="dk2"/>
            </a:solidFill>
            <a:prstDash val="solid"/>
            <a:round/>
            <a:headEnd len="med" w="med" type="none"/>
            <a:tailEnd len="med" w="med" type="none"/>
          </a:ln>
        </p:spPr>
      </p:sp>
      <p:sp>
        <p:nvSpPr>
          <p:cNvPr id="99" name="Google Shape;99;p19"/>
          <p:cNvSpPr/>
          <p:nvPr/>
        </p:nvSpPr>
        <p:spPr>
          <a:xfrm>
            <a:off x="5106175" y="1479700"/>
            <a:ext cx="775050" cy="129175"/>
          </a:xfrm>
          <a:custGeom>
            <a:rect b="b" l="l" r="r" t="t"/>
            <a:pathLst>
              <a:path extrusionOk="0" h="5167" w="31002">
                <a:moveTo>
                  <a:pt x="0" y="0"/>
                </a:moveTo>
                <a:cubicBezTo>
                  <a:pt x="10402" y="1248"/>
                  <a:pt x="20617" y="3783"/>
                  <a:pt x="31002" y="5167"/>
                </a:cubicBezTo>
              </a:path>
            </a:pathLst>
          </a:custGeom>
          <a:noFill/>
          <a:ln cap="flat" cmpd="sng" w="9525">
            <a:solidFill>
              <a:schemeClr val="dk2"/>
            </a:solidFill>
            <a:prstDash val="solid"/>
            <a:round/>
            <a:headEnd len="med" w="med" type="none"/>
            <a:tailEnd len="med" w="med" type="none"/>
          </a:ln>
        </p:spPr>
      </p:sp>
      <p:sp>
        <p:nvSpPr>
          <p:cNvPr id="100" name="Google Shape;100;p19"/>
          <p:cNvSpPr/>
          <p:nvPr/>
        </p:nvSpPr>
        <p:spPr>
          <a:xfrm>
            <a:off x="5881225" y="1045200"/>
            <a:ext cx="93950" cy="375800"/>
          </a:xfrm>
          <a:custGeom>
            <a:rect b="b" l="l" r="r" t="t"/>
            <a:pathLst>
              <a:path extrusionOk="0" h="15032" w="3758">
                <a:moveTo>
                  <a:pt x="0" y="0"/>
                </a:moveTo>
                <a:cubicBezTo>
                  <a:pt x="3226" y="4033"/>
                  <a:pt x="2745" y="9968"/>
                  <a:pt x="3758" y="15032"/>
                </a:cubicBezTo>
              </a:path>
            </a:pathLst>
          </a:custGeom>
          <a:noFill/>
          <a:ln cap="flat" cmpd="sng" w="9525">
            <a:solidFill>
              <a:schemeClr val="dk2"/>
            </a:solidFill>
            <a:prstDash val="solid"/>
            <a:round/>
            <a:headEnd len="med" w="med" type="none"/>
            <a:tailEnd len="med" w="med" type="none"/>
          </a:ln>
        </p:spPr>
      </p:sp>
      <p:sp>
        <p:nvSpPr>
          <p:cNvPr id="101" name="Google Shape;101;p19"/>
          <p:cNvSpPr/>
          <p:nvPr/>
        </p:nvSpPr>
        <p:spPr>
          <a:xfrm>
            <a:off x="6257513" y="1156763"/>
            <a:ext cx="102675" cy="610650"/>
          </a:xfrm>
          <a:custGeom>
            <a:rect b="b" l="l" r="r" t="t"/>
            <a:pathLst>
              <a:path extrusionOk="0" h="24426" w="4107">
                <a:moveTo>
                  <a:pt x="0" y="0"/>
                </a:moveTo>
                <a:cubicBezTo>
                  <a:pt x="5756" y="5760"/>
                  <a:pt x="4988" y="17652"/>
                  <a:pt x="469" y="24426"/>
                </a:cubicBezTo>
              </a:path>
            </a:pathLst>
          </a:custGeom>
          <a:noFill/>
          <a:ln cap="flat" cmpd="sng" w="9525">
            <a:solidFill>
              <a:schemeClr val="dk2"/>
            </a:solidFill>
            <a:prstDash val="solid"/>
            <a:round/>
            <a:headEnd len="med" w="med" type="none"/>
            <a:tailEnd len="med" w="med" type="none"/>
          </a:ln>
        </p:spPr>
      </p:sp>
      <p:sp>
        <p:nvSpPr>
          <p:cNvPr id="102" name="Google Shape;102;p19"/>
          <p:cNvSpPr/>
          <p:nvPr/>
        </p:nvSpPr>
        <p:spPr>
          <a:xfrm>
            <a:off x="7625581" y="1444475"/>
            <a:ext cx="576725" cy="506825"/>
          </a:xfrm>
          <a:custGeom>
            <a:rect b="b" l="l" r="r" t="t"/>
            <a:pathLst>
              <a:path extrusionOk="0" h="20273" w="23069">
                <a:moveTo>
                  <a:pt x="11019" y="0"/>
                </a:moveTo>
                <a:cubicBezTo>
                  <a:pt x="6864" y="4615"/>
                  <a:pt x="-2509" y="10176"/>
                  <a:pt x="685" y="15501"/>
                </a:cubicBezTo>
                <a:cubicBezTo>
                  <a:pt x="4012" y="21047"/>
                  <a:pt x="14564" y="21439"/>
                  <a:pt x="19944" y="17850"/>
                </a:cubicBezTo>
                <a:cubicBezTo>
                  <a:pt x="23224" y="15662"/>
                  <a:pt x="24141" y="8893"/>
                  <a:pt x="21353" y="6106"/>
                </a:cubicBezTo>
                <a:cubicBezTo>
                  <a:pt x="19419" y="4173"/>
                  <a:pt x="16283" y="4041"/>
                  <a:pt x="13837" y="2818"/>
                </a:cubicBezTo>
              </a:path>
            </a:pathLst>
          </a:custGeom>
          <a:noFill/>
          <a:ln cap="flat" cmpd="sng" w="9525">
            <a:solidFill>
              <a:schemeClr val="dk2"/>
            </a:solidFill>
            <a:prstDash val="solid"/>
            <a:round/>
            <a:headEnd len="med" w="med" type="none"/>
            <a:tailEnd len="med" w="med" type="none"/>
          </a:ln>
        </p:spPr>
      </p:sp>
      <p:sp>
        <p:nvSpPr>
          <p:cNvPr id="103" name="Google Shape;103;p19"/>
          <p:cNvSpPr/>
          <p:nvPr/>
        </p:nvSpPr>
        <p:spPr>
          <a:xfrm>
            <a:off x="6098579" y="2078600"/>
            <a:ext cx="1620600" cy="1054775"/>
          </a:xfrm>
          <a:custGeom>
            <a:rect b="b" l="l" r="r" t="t"/>
            <a:pathLst>
              <a:path extrusionOk="0" h="42191" w="64824">
                <a:moveTo>
                  <a:pt x="56598" y="0"/>
                </a:moveTo>
                <a:cubicBezTo>
                  <a:pt x="41776" y="7415"/>
                  <a:pt x="24618" y="10003"/>
                  <a:pt x="10565" y="18789"/>
                </a:cubicBezTo>
                <a:cubicBezTo>
                  <a:pt x="6527" y="21314"/>
                  <a:pt x="-1274" y="24136"/>
                  <a:pt x="231" y="28654"/>
                </a:cubicBezTo>
                <a:cubicBezTo>
                  <a:pt x="5932" y="45769"/>
                  <a:pt x="36749" y="20988"/>
                  <a:pt x="54249" y="25365"/>
                </a:cubicBezTo>
                <a:cubicBezTo>
                  <a:pt x="54894" y="25526"/>
                  <a:pt x="53372" y="26376"/>
                  <a:pt x="52840" y="26775"/>
                </a:cubicBezTo>
                <a:cubicBezTo>
                  <a:pt x="48981" y="29669"/>
                  <a:pt x="44385" y="33695"/>
                  <a:pt x="44385" y="38518"/>
                </a:cubicBezTo>
                <a:cubicBezTo>
                  <a:pt x="44385" y="41688"/>
                  <a:pt x="50234" y="42575"/>
                  <a:pt x="53310" y="41806"/>
                </a:cubicBezTo>
                <a:cubicBezTo>
                  <a:pt x="65962" y="38641"/>
                  <a:pt x="69640" y="2819"/>
                  <a:pt x="56598" y="2819"/>
                </a:cubicBezTo>
              </a:path>
            </a:pathLst>
          </a:custGeom>
          <a:noFill/>
          <a:ln cap="flat" cmpd="sng" w="9525">
            <a:solidFill>
              <a:schemeClr val="dk2"/>
            </a:solidFill>
            <a:prstDash val="solid"/>
            <a:round/>
            <a:headEnd len="med" w="med" type="none"/>
            <a:tailEnd len="med" w="med" type="none"/>
          </a:ln>
        </p:spPr>
      </p:sp>
      <p:sp>
        <p:nvSpPr>
          <p:cNvPr id="104" name="Google Shape;104;p19"/>
          <p:cNvSpPr/>
          <p:nvPr/>
        </p:nvSpPr>
        <p:spPr>
          <a:xfrm>
            <a:off x="5980975" y="3076775"/>
            <a:ext cx="896650" cy="325950"/>
          </a:xfrm>
          <a:custGeom>
            <a:rect b="b" l="l" r="r" t="t"/>
            <a:pathLst>
              <a:path extrusionOk="0" h="13038" w="35866">
                <a:moveTo>
                  <a:pt x="24194" y="3758"/>
                </a:moveTo>
                <a:cubicBezTo>
                  <a:pt x="18592" y="1658"/>
                  <a:pt x="12267" y="4792"/>
                  <a:pt x="6344" y="5637"/>
                </a:cubicBezTo>
                <a:cubicBezTo>
                  <a:pt x="4236" y="5938"/>
                  <a:pt x="-714" y="5611"/>
                  <a:pt x="238" y="7516"/>
                </a:cubicBezTo>
                <a:cubicBezTo>
                  <a:pt x="3162" y="13366"/>
                  <a:pt x="12956" y="11273"/>
                  <a:pt x="19496" y="11273"/>
                </a:cubicBezTo>
                <a:cubicBezTo>
                  <a:pt x="24820" y="11273"/>
                  <a:pt x="31703" y="15037"/>
                  <a:pt x="35467" y="11273"/>
                </a:cubicBezTo>
                <a:cubicBezTo>
                  <a:pt x="36265" y="10475"/>
                  <a:pt x="34528" y="9081"/>
                  <a:pt x="33588" y="8455"/>
                </a:cubicBezTo>
                <a:cubicBezTo>
                  <a:pt x="29140" y="5492"/>
                  <a:pt x="25310" y="0"/>
                  <a:pt x="19966" y="0"/>
                </a:cubicBezTo>
              </a:path>
            </a:pathLst>
          </a:custGeom>
          <a:noFill/>
          <a:ln cap="flat" cmpd="sng" w="9525">
            <a:solidFill>
              <a:schemeClr val="dk2"/>
            </a:solidFill>
            <a:prstDash val="solid"/>
            <a:round/>
            <a:headEnd len="med" w="med" type="none"/>
            <a:tailEnd len="med" w="med" type="none"/>
          </a:ln>
        </p:spPr>
      </p:sp>
      <p:sp>
        <p:nvSpPr>
          <p:cNvPr id="105" name="Google Shape;105;p19"/>
          <p:cNvSpPr/>
          <p:nvPr/>
        </p:nvSpPr>
        <p:spPr>
          <a:xfrm>
            <a:off x="5532629" y="2708071"/>
            <a:ext cx="466025" cy="439150"/>
          </a:xfrm>
          <a:custGeom>
            <a:rect b="b" l="l" r="r" t="t"/>
            <a:pathLst>
              <a:path extrusionOk="0" h="17566" w="18641">
                <a:moveTo>
                  <a:pt x="9716" y="16627"/>
                </a:moveTo>
                <a:cubicBezTo>
                  <a:pt x="5206" y="14372"/>
                  <a:pt x="-2358" y="8351"/>
                  <a:pt x="792" y="4414"/>
                </a:cubicBezTo>
                <a:cubicBezTo>
                  <a:pt x="4424" y="-124"/>
                  <a:pt x="14946" y="-1830"/>
                  <a:pt x="18172" y="3005"/>
                </a:cubicBezTo>
                <a:cubicBezTo>
                  <a:pt x="19886" y="5574"/>
                  <a:pt x="15403" y="8579"/>
                  <a:pt x="13474" y="10990"/>
                </a:cubicBezTo>
                <a:cubicBezTo>
                  <a:pt x="11605" y="13326"/>
                  <a:pt x="10044" y="16229"/>
                  <a:pt x="7368" y="17566"/>
                </a:cubicBezTo>
              </a:path>
            </a:pathLst>
          </a:custGeom>
          <a:noFill/>
          <a:ln cap="flat" cmpd="sng" w="9525">
            <a:solidFill>
              <a:schemeClr val="dk2"/>
            </a:solidFill>
            <a:prstDash val="solid"/>
            <a:round/>
            <a:headEnd len="med" w="med" type="none"/>
            <a:tailEnd len="med" w="med" type="none"/>
          </a:ln>
        </p:spPr>
      </p:sp>
      <p:sp>
        <p:nvSpPr>
          <p:cNvPr id="106" name="Google Shape;106;p19"/>
          <p:cNvSpPr/>
          <p:nvPr/>
        </p:nvSpPr>
        <p:spPr>
          <a:xfrm>
            <a:off x="7560500" y="622450"/>
            <a:ext cx="469725" cy="223125"/>
          </a:xfrm>
          <a:custGeom>
            <a:rect b="b" l="l" r="r" t="t"/>
            <a:pathLst>
              <a:path extrusionOk="0" h="8925" w="18789">
                <a:moveTo>
                  <a:pt x="18789" y="0"/>
                </a:moveTo>
                <a:cubicBezTo>
                  <a:pt x="11898" y="766"/>
                  <a:pt x="6200" y="5822"/>
                  <a:pt x="0" y="8925"/>
                </a:cubicBezTo>
              </a:path>
            </a:pathLst>
          </a:custGeom>
          <a:noFill/>
          <a:ln cap="flat" cmpd="sng" w="9525">
            <a:solidFill>
              <a:schemeClr val="dk2"/>
            </a:solidFill>
            <a:prstDash val="solid"/>
            <a:round/>
            <a:headEnd len="med" w="med" type="none"/>
            <a:tailEnd len="med" w="med" type="none"/>
          </a:ln>
        </p:spPr>
      </p:sp>
      <p:sp>
        <p:nvSpPr>
          <p:cNvPr id="107" name="Google Shape;107;p19"/>
          <p:cNvSpPr/>
          <p:nvPr/>
        </p:nvSpPr>
        <p:spPr>
          <a:xfrm>
            <a:off x="7830600" y="798600"/>
            <a:ext cx="223100" cy="411000"/>
          </a:xfrm>
          <a:custGeom>
            <a:rect b="b" l="l" r="r" t="t"/>
            <a:pathLst>
              <a:path extrusionOk="0" h="16440" w="8924">
                <a:moveTo>
                  <a:pt x="0" y="0"/>
                </a:moveTo>
                <a:cubicBezTo>
                  <a:pt x="5347" y="3208"/>
                  <a:pt x="8924" y="10205"/>
                  <a:pt x="8924" y="16440"/>
                </a:cubicBezTo>
              </a:path>
            </a:pathLst>
          </a:custGeom>
          <a:noFill/>
          <a:ln cap="flat" cmpd="sng" w="9525">
            <a:solidFill>
              <a:schemeClr val="dk2"/>
            </a:solidFill>
            <a:prstDash val="solid"/>
            <a:round/>
            <a:headEnd len="med" w="med" type="none"/>
            <a:tailEnd len="med" w="med" type="none"/>
          </a:ln>
        </p:spPr>
      </p:sp>
      <p:sp>
        <p:nvSpPr>
          <p:cNvPr id="108" name="Google Shape;108;p19"/>
          <p:cNvSpPr/>
          <p:nvPr/>
        </p:nvSpPr>
        <p:spPr>
          <a:xfrm>
            <a:off x="8171150" y="598975"/>
            <a:ext cx="340550" cy="199625"/>
          </a:xfrm>
          <a:custGeom>
            <a:rect b="b" l="l" r="r" t="t"/>
            <a:pathLst>
              <a:path extrusionOk="0" h="7985" w="13622">
                <a:moveTo>
                  <a:pt x="13622" y="0"/>
                </a:moveTo>
                <a:cubicBezTo>
                  <a:pt x="9548" y="3333"/>
                  <a:pt x="4380" y="5066"/>
                  <a:pt x="0" y="7985"/>
                </a:cubicBezTo>
              </a:path>
            </a:pathLst>
          </a:custGeom>
          <a:noFill/>
          <a:ln cap="flat" cmpd="sng" w="9525">
            <a:solidFill>
              <a:schemeClr val="dk2"/>
            </a:solidFill>
            <a:prstDash val="solid"/>
            <a:round/>
            <a:headEnd len="med" w="med" type="none"/>
            <a:tailEnd len="med" w="med" type="none"/>
          </a:ln>
        </p:spPr>
      </p:sp>
      <p:sp>
        <p:nvSpPr>
          <p:cNvPr id="109" name="Google Shape;109;p19"/>
          <p:cNvSpPr/>
          <p:nvPr/>
        </p:nvSpPr>
        <p:spPr>
          <a:xfrm>
            <a:off x="8312050" y="916025"/>
            <a:ext cx="328825" cy="93950"/>
          </a:xfrm>
          <a:custGeom>
            <a:rect b="b" l="l" r="r" t="t"/>
            <a:pathLst>
              <a:path extrusionOk="0" h="3758" w="13153">
                <a:moveTo>
                  <a:pt x="0" y="3758"/>
                </a:moveTo>
                <a:cubicBezTo>
                  <a:pt x="4560" y="3758"/>
                  <a:pt x="8827" y="1442"/>
                  <a:pt x="13153" y="0"/>
                </a:cubicBezTo>
              </a:path>
            </a:pathLst>
          </a:custGeom>
          <a:noFill/>
          <a:ln cap="flat" cmpd="sng" w="9525">
            <a:solidFill>
              <a:schemeClr val="dk2"/>
            </a:solidFill>
            <a:prstDash val="solid"/>
            <a:round/>
            <a:headEnd len="med" w="med" type="none"/>
            <a:tailEnd len="med" w="med" type="none"/>
          </a:ln>
        </p:spPr>
      </p:sp>
      <p:sp>
        <p:nvSpPr>
          <p:cNvPr id="110" name="Google Shape;110;p19"/>
          <p:cNvSpPr/>
          <p:nvPr/>
        </p:nvSpPr>
        <p:spPr>
          <a:xfrm>
            <a:off x="8441225" y="739875"/>
            <a:ext cx="485250" cy="460525"/>
          </a:xfrm>
          <a:custGeom>
            <a:rect b="b" l="l" r="r" t="t"/>
            <a:pathLst>
              <a:path extrusionOk="0" h="18421" w="19410">
                <a:moveTo>
                  <a:pt x="0" y="0"/>
                </a:moveTo>
                <a:cubicBezTo>
                  <a:pt x="2368" y="7100"/>
                  <a:pt x="6673" y="15070"/>
                  <a:pt x="13622" y="17850"/>
                </a:cubicBezTo>
                <a:cubicBezTo>
                  <a:pt x="15391" y="18558"/>
                  <a:pt x="19862" y="18718"/>
                  <a:pt x="19259" y="16911"/>
                </a:cubicBezTo>
              </a:path>
            </a:pathLst>
          </a:custGeom>
          <a:noFill/>
          <a:ln cap="flat" cmpd="sng" w="9525">
            <a:solidFill>
              <a:schemeClr val="dk2"/>
            </a:solidFill>
            <a:prstDash val="solid"/>
            <a:round/>
            <a:headEnd len="med" w="med" type="none"/>
            <a:tailEnd len="med" w="med" type="none"/>
          </a:ln>
        </p:spPr>
      </p:sp>
      <p:sp>
        <p:nvSpPr>
          <p:cNvPr id="111" name="Google Shape;111;p19"/>
          <p:cNvSpPr/>
          <p:nvPr/>
        </p:nvSpPr>
        <p:spPr>
          <a:xfrm>
            <a:off x="7531569" y="367570"/>
            <a:ext cx="1612425" cy="1161150"/>
          </a:xfrm>
          <a:custGeom>
            <a:rect b="b" l="l" r="r" t="t"/>
            <a:pathLst>
              <a:path extrusionOk="0" h="46446" w="64497">
                <a:moveTo>
                  <a:pt x="32159" y="42606"/>
                </a:moveTo>
                <a:cubicBezTo>
                  <a:pt x="21252" y="38970"/>
                  <a:pt x="7889" y="35627"/>
                  <a:pt x="2096" y="25696"/>
                </a:cubicBezTo>
                <a:cubicBezTo>
                  <a:pt x="-1251" y="19958"/>
                  <a:pt x="-490" y="9830"/>
                  <a:pt x="4915" y="5968"/>
                </a:cubicBezTo>
                <a:cubicBezTo>
                  <a:pt x="7789" y="3915"/>
                  <a:pt x="11865" y="4634"/>
                  <a:pt x="15249" y="3619"/>
                </a:cubicBezTo>
                <a:cubicBezTo>
                  <a:pt x="25607" y="512"/>
                  <a:pt x="37620" y="-1807"/>
                  <a:pt x="47660" y="2210"/>
                </a:cubicBezTo>
                <a:cubicBezTo>
                  <a:pt x="55278" y="5257"/>
                  <a:pt x="61051" y="12912"/>
                  <a:pt x="64100" y="20529"/>
                </a:cubicBezTo>
                <a:cubicBezTo>
                  <a:pt x="65636" y="24367"/>
                  <a:pt x="61226" y="28364"/>
                  <a:pt x="58933" y="31803"/>
                </a:cubicBezTo>
                <a:cubicBezTo>
                  <a:pt x="55607" y="36791"/>
                  <a:pt x="52700" y="43064"/>
                  <a:pt x="47190" y="45425"/>
                </a:cubicBezTo>
                <a:cubicBezTo>
                  <a:pt x="41959" y="47667"/>
                  <a:pt x="35369" y="45623"/>
                  <a:pt x="30280" y="43076"/>
                </a:cubicBezTo>
              </a:path>
            </a:pathLst>
          </a:custGeom>
          <a:noFill/>
          <a:ln cap="flat" cmpd="sng" w="9525">
            <a:solidFill>
              <a:schemeClr val="dk2"/>
            </a:solidFill>
            <a:prstDash val="solid"/>
            <a:round/>
            <a:headEnd len="med" w="med" type="none"/>
            <a:tailEnd len="med" w="med" type="none"/>
          </a:ln>
        </p:spPr>
      </p:sp>
      <p:sp>
        <p:nvSpPr>
          <p:cNvPr id="112" name="Google Shape;112;p19"/>
          <p:cNvSpPr/>
          <p:nvPr/>
        </p:nvSpPr>
        <p:spPr>
          <a:xfrm>
            <a:off x="8182375" y="772750"/>
            <a:ext cx="302500" cy="612325"/>
          </a:xfrm>
          <a:custGeom>
            <a:rect b="b" l="l" r="r" t="t"/>
            <a:pathLst>
              <a:path extrusionOk="0" h="24493" w="12100">
                <a:moveTo>
                  <a:pt x="0" y="0"/>
                </a:moveTo>
                <a:cubicBezTo>
                  <a:pt x="2973" y="5947"/>
                  <a:pt x="5859" y="11952"/>
                  <a:pt x="8328" y="18125"/>
                </a:cubicBezTo>
                <a:cubicBezTo>
                  <a:pt x="9137" y="20148"/>
                  <a:pt x="7619" y="24493"/>
                  <a:pt x="9797" y="24493"/>
                </a:cubicBezTo>
                <a:cubicBezTo>
                  <a:pt x="13127" y="24493"/>
                  <a:pt x="11757" y="18026"/>
                  <a:pt x="11757" y="14696"/>
                </a:cubicBezTo>
              </a:path>
            </a:pathLst>
          </a:custGeom>
          <a:noFill/>
          <a:ln cap="flat" cmpd="sng" w="9525">
            <a:solidFill>
              <a:schemeClr val="dk2"/>
            </a:solidFill>
            <a:prstDash val="solid"/>
            <a:round/>
            <a:headEnd len="med" w="med" type="none"/>
            <a:tailEnd len="med" w="med" type="none"/>
          </a:ln>
        </p:spPr>
      </p:sp>
      <p:sp>
        <p:nvSpPr>
          <p:cNvPr id="113" name="Google Shape;113;p19"/>
          <p:cNvSpPr txBox="1"/>
          <p:nvPr>
            <p:ph idx="1" type="body"/>
          </p:nvPr>
        </p:nvSpPr>
        <p:spPr>
          <a:xfrm>
            <a:off x="0" y="1432838"/>
            <a:ext cx="8520600" cy="3416400"/>
          </a:xfrm>
          <a:prstGeom prst="rect">
            <a:avLst/>
          </a:prstGeom>
        </p:spPr>
        <p:txBody>
          <a:bodyPr anchorCtr="0" anchor="t" bIns="91425" lIns="91425" spcFirstLastPara="1" rIns="91425" wrap="square" tIns="91425">
            <a:normAutofit/>
          </a:bodyPr>
          <a:lstStyle/>
          <a:p>
            <a:pPr indent="0" lvl="0" marL="0" rtl="0" algn="l">
              <a:lnSpc>
                <a:spcPct val="100000"/>
              </a:lnSpc>
              <a:spcBef>
                <a:spcPts val="0"/>
              </a:spcBef>
              <a:spcAft>
                <a:spcPts val="0"/>
              </a:spcAft>
              <a:buNone/>
            </a:pPr>
            <a:r>
              <a:rPr lang="ja"/>
              <a:t>梅雨があけると、本格的な夏が始まります。</a:t>
            </a:r>
            <a:endParaRPr/>
          </a:p>
          <a:p>
            <a:pPr indent="0" lvl="0" marL="0" rtl="0" algn="l">
              <a:lnSpc>
                <a:spcPct val="100000"/>
              </a:lnSpc>
              <a:spcBef>
                <a:spcPts val="1200"/>
              </a:spcBef>
              <a:spcAft>
                <a:spcPts val="0"/>
              </a:spcAft>
              <a:buNone/>
            </a:pPr>
            <a:r>
              <a:rPr lang="ja"/>
              <a:t>日本の南にある高気圧が強くなったり弱く</a:t>
            </a:r>
            <a:endParaRPr/>
          </a:p>
          <a:p>
            <a:pPr indent="0" lvl="0" marL="0" rtl="0" algn="l">
              <a:lnSpc>
                <a:spcPct val="100000"/>
              </a:lnSpc>
              <a:spcBef>
                <a:spcPts val="1200"/>
              </a:spcBef>
              <a:spcAft>
                <a:spcPts val="0"/>
              </a:spcAft>
              <a:buNone/>
            </a:pPr>
            <a:r>
              <a:rPr lang="ja"/>
              <a:t>なったりしながら日本をおおい、日本特有の</a:t>
            </a:r>
            <a:endParaRPr/>
          </a:p>
          <a:p>
            <a:pPr indent="0" lvl="0" marL="0" rtl="0" algn="l">
              <a:lnSpc>
                <a:spcPct val="100000"/>
              </a:lnSpc>
              <a:spcBef>
                <a:spcPts val="1200"/>
              </a:spcBef>
              <a:spcAft>
                <a:spcPts val="0"/>
              </a:spcAft>
              <a:buNone/>
            </a:pPr>
            <a:r>
              <a:rPr lang="ja"/>
              <a:t>蒸し暑い夏を作り出しています。夏には</a:t>
            </a:r>
            <a:endParaRPr/>
          </a:p>
          <a:p>
            <a:pPr indent="0" lvl="0" marL="0" rtl="0" algn="l">
              <a:lnSpc>
                <a:spcPct val="100000"/>
              </a:lnSpc>
              <a:spcBef>
                <a:spcPts val="1200"/>
              </a:spcBef>
              <a:spcAft>
                <a:spcPts val="0"/>
              </a:spcAft>
              <a:buNone/>
            </a:pPr>
            <a:r>
              <a:rPr lang="ja"/>
              <a:t>しめって温かい南寄りの季節風が日本列島</a:t>
            </a:r>
            <a:endParaRPr/>
          </a:p>
          <a:p>
            <a:pPr indent="0" lvl="0" marL="0" rtl="0" algn="l">
              <a:lnSpc>
                <a:spcPct val="100000"/>
              </a:lnSpc>
              <a:spcBef>
                <a:spcPts val="1200"/>
              </a:spcBef>
              <a:spcAft>
                <a:spcPts val="0"/>
              </a:spcAft>
              <a:buNone/>
            </a:pPr>
            <a:r>
              <a:rPr lang="ja"/>
              <a:t>にふきつけ、日本は30℃をこえる蒸し暑い</a:t>
            </a:r>
            <a:endParaRPr/>
          </a:p>
          <a:p>
            <a:pPr indent="0" lvl="0" marL="0" rtl="0" algn="l">
              <a:lnSpc>
                <a:spcPct val="100000"/>
              </a:lnSpc>
              <a:spcBef>
                <a:spcPts val="1200"/>
              </a:spcBef>
              <a:spcAft>
                <a:spcPts val="1200"/>
              </a:spcAft>
              <a:buNone/>
            </a:pPr>
            <a:r>
              <a:rPr lang="ja"/>
              <a:t>日が続きます</a:t>
            </a:r>
            <a:endParaRPr/>
          </a:p>
        </p:txBody>
      </p:sp>
      <p:sp>
        <p:nvSpPr>
          <p:cNvPr id="114" name="Google Shape;114;p19"/>
          <p:cNvSpPr/>
          <p:nvPr/>
        </p:nvSpPr>
        <p:spPr>
          <a:xfrm>
            <a:off x="5732725" y="3633600"/>
            <a:ext cx="122775" cy="245500"/>
          </a:xfrm>
          <a:custGeom>
            <a:rect b="b" l="l" r="r" t="t"/>
            <a:pathLst>
              <a:path extrusionOk="0" h="9820" w="4911">
                <a:moveTo>
                  <a:pt x="4911" y="0"/>
                </a:moveTo>
                <a:cubicBezTo>
                  <a:pt x="3273" y="3273"/>
                  <a:pt x="1637" y="6547"/>
                  <a:pt x="0" y="9820"/>
                </a:cubicBezTo>
              </a:path>
            </a:pathLst>
          </a:custGeom>
          <a:noFill/>
          <a:ln cap="flat" cmpd="sng" w="9525">
            <a:solidFill>
              <a:schemeClr val="dk2"/>
            </a:solidFill>
            <a:prstDash val="solid"/>
            <a:round/>
            <a:headEnd len="med" w="med" type="none"/>
            <a:tailEnd len="med" w="med" type="none"/>
          </a:ln>
        </p:spPr>
      </p:sp>
      <p:sp>
        <p:nvSpPr>
          <p:cNvPr id="115" name="Google Shape;115;p19"/>
          <p:cNvSpPr/>
          <p:nvPr/>
        </p:nvSpPr>
        <p:spPr>
          <a:xfrm>
            <a:off x="5462675" y="3793175"/>
            <a:ext cx="540125" cy="306900"/>
          </a:xfrm>
          <a:custGeom>
            <a:rect b="b" l="l" r="r" t="t"/>
            <a:pathLst>
              <a:path extrusionOk="0" h="12276" w="21605">
                <a:moveTo>
                  <a:pt x="0" y="0"/>
                </a:moveTo>
                <a:cubicBezTo>
                  <a:pt x="5857" y="5857"/>
                  <a:pt x="14196" y="8572"/>
                  <a:pt x="21605" y="12276"/>
                </a:cubicBezTo>
              </a:path>
            </a:pathLst>
          </a:custGeom>
          <a:noFill/>
          <a:ln cap="flat" cmpd="sng" w="9525">
            <a:solidFill>
              <a:schemeClr val="dk2"/>
            </a:solidFill>
            <a:prstDash val="solid"/>
            <a:round/>
            <a:headEnd len="med" w="med" type="none"/>
            <a:tailEnd len="med" w="med" type="none"/>
          </a:ln>
        </p:spPr>
      </p:sp>
      <p:sp>
        <p:nvSpPr>
          <p:cNvPr id="116" name="Google Shape;116;p19"/>
          <p:cNvSpPr/>
          <p:nvPr/>
        </p:nvSpPr>
        <p:spPr>
          <a:xfrm>
            <a:off x="5352175" y="4087800"/>
            <a:ext cx="135050" cy="220950"/>
          </a:xfrm>
          <a:custGeom>
            <a:rect b="b" l="l" r="r" t="t"/>
            <a:pathLst>
              <a:path extrusionOk="0" h="8838" w="5402">
                <a:moveTo>
                  <a:pt x="5402" y="0"/>
                </a:moveTo>
                <a:cubicBezTo>
                  <a:pt x="2314" y="1544"/>
                  <a:pt x="0" y="5385"/>
                  <a:pt x="0" y="8838"/>
                </a:cubicBezTo>
              </a:path>
            </a:pathLst>
          </a:custGeom>
          <a:noFill/>
          <a:ln cap="flat" cmpd="sng" w="9525">
            <a:solidFill>
              <a:schemeClr val="dk2"/>
            </a:solidFill>
            <a:prstDash val="solid"/>
            <a:round/>
            <a:headEnd len="med" w="med" type="none"/>
            <a:tailEnd len="med" w="med" type="none"/>
          </a:ln>
        </p:spPr>
      </p:sp>
      <p:sp>
        <p:nvSpPr>
          <p:cNvPr id="117" name="Google Shape;117;p19"/>
          <p:cNvSpPr/>
          <p:nvPr/>
        </p:nvSpPr>
        <p:spPr>
          <a:xfrm>
            <a:off x="5327625" y="4100075"/>
            <a:ext cx="516250" cy="410200"/>
          </a:xfrm>
          <a:custGeom>
            <a:rect b="b" l="l" r="r" t="t"/>
            <a:pathLst>
              <a:path extrusionOk="0" h="16408" w="20650">
                <a:moveTo>
                  <a:pt x="5402" y="0"/>
                </a:moveTo>
                <a:cubicBezTo>
                  <a:pt x="10238" y="3224"/>
                  <a:pt x="16022" y="5219"/>
                  <a:pt x="20132" y="9329"/>
                </a:cubicBezTo>
                <a:cubicBezTo>
                  <a:pt x="21596" y="10793"/>
                  <a:pt x="19632" y="13758"/>
                  <a:pt x="18168" y="15222"/>
                </a:cubicBezTo>
                <a:cubicBezTo>
                  <a:pt x="13666" y="19724"/>
                  <a:pt x="6367" y="9329"/>
                  <a:pt x="0" y="9329"/>
                </a:cubicBezTo>
              </a:path>
            </a:pathLst>
          </a:custGeom>
          <a:noFill/>
          <a:ln cap="flat" cmpd="sng" w="9525">
            <a:solidFill>
              <a:schemeClr val="dk2"/>
            </a:solidFill>
            <a:prstDash val="solid"/>
            <a:round/>
            <a:headEnd len="med" w="med" type="none"/>
            <a:tailEnd len="med" w="med" type="none"/>
          </a:ln>
        </p:spPr>
      </p:sp>
      <p:sp>
        <p:nvSpPr>
          <p:cNvPr id="118" name="Google Shape;118;p19"/>
          <p:cNvSpPr/>
          <p:nvPr/>
        </p:nvSpPr>
        <p:spPr>
          <a:xfrm>
            <a:off x="4922550" y="4566550"/>
            <a:ext cx="208675" cy="294600"/>
          </a:xfrm>
          <a:custGeom>
            <a:rect b="b" l="l" r="r" t="t"/>
            <a:pathLst>
              <a:path extrusionOk="0" h="11784" w="8347">
                <a:moveTo>
                  <a:pt x="8347" y="0"/>
                </a:moveTo>
                <a:cubicBezTo>
                  <a:pt x="5459" y="3851"/>
                  <a:pt x="2153" y="7479"/>
                  <a:pt x="0" y="11784"/>
                </a:cubicBezTo>
              </a:path>
            </a:pathLst>
          </a:custGeom>
          <a:noFill/>
          <a:ln cap="flat" cmpd="sng" w="9525">
            <a:solidFill>
              <a:schemeClr val="dk2"/>
            </a:solidFill>
            <a:prstDash val="solid"/>
            <a:round/>
            <a:headEnd len="med" w="med" type="none"/>
            <a:tailEnd len="med" w="med" type="none"/>
          </a:ln>
        </p:spPr>
      </p:sp>
      <p:sp>
        <p:nvSpPr>
          <p:cNvPr id="119" name="Google Shape;119;p19"/>
          <p:cNvSpPr/>
          <p:nvPr/>
        </p:nvSpPr>
        <p:spPr>
          <a:xfrm>
            <a:off x="5118950" y="4554275"/>
            <a:ext cx="400425" cy="659750"/>
          </a:xfrm>
          <a:custGeom>
            <a:rect b="b" l="l" r="r" t="t"/>
            <a:pathLst>
              <a:path extrusionOk="0" h="26390" w="16017">
                <a:moveTo>
                  <a:pt x="0" y="0"/>
                </a:moveTo>
                <a:cubicBezTo>
                  <a:pt x="2487" y="2901"/>
                  <a:pt x="4747" y="6126"/>
                  <a:pt x="7856" y="8347"/>
                </a:cubicBezTo>
                <a:cubicBezTo>
                  <a:pt x="10520" y="10250"/>
                  <a:pt x="14919" y="11064"/>
                  <a:pt x="15713" y="14240"/>
                </a:cubicBezTo>
                <a:cubicBezTo>
                  <a:pt x="16928" y="19101"/>
                  <a:pt x="9926" y="22481"/>
                  <a:pt x="6383" y="26024"/>
                </a:cubicBezTo>
                <a:cubicBezTo>
                  <a:pt x="6017" y="26390"/>
                  <a:pt x="4910" y="26051"/>
                  <a:pt x="4910" y="25533"/>
                </a:cubicBezTo>
              </a:path>
            </a:pathLst>
          </a:custGeom>
          <a:noFill/>
          <a:ln cap="flat" cmpd="sng" w="9525">
            <a:solidFill>
              <a:schemeClr val="dk2"/>
            </a:solidFill>
            <a:prstDash val="solid"/>
            <a:round/>
            <a:headEnd len="med" w="med" type="none"/>
            <a:tailEnd len="med" w="med" type="none"/>
          </a:ln>
        </p:spPr>
      </p:sp>
      <p:sp>
        <p:nvSpPr>
          <p:cNvPr id="120" name="Google Shape;120;p19"/>
          <p:cNvSpPr/>
          <p:nvPr/>
        </p:nvSpPr>
        <p:spPr>
          <a:xfrm>
            <a:off x="5020750" y="4812050"/>
            <a:ext cx="122750" cy="147325"/>
          </a:xfrm>
          <a:custGeom>
            <a:rect b="b" l="l" r="r" t="t"/>
            <a:pathLst>
              <a:path extrusionOk="0" h="5893" w="4910">
                <a:moveTo>
                  <a:pt x="4910" y="0"/>
                </a:moveTo>
                <a:cubicBezTo>
                  <a:pt x="3767" y="2287"/>
                  <a:pt x="1143" y="3606"/>
                  <a:pt x="0" y="5893"/>
                </a:cubicBezTo>
              </a:path>
            </a:pathLst>
          </a:custGeom>
          <a:noFill/>
          <a:ln cap="flat" cmpd="sng" w="9525">
            <a:solidFill>
              <a:schemeClr val="dk2"/>
            </a:solidFill>
            <a:prstDash val="solid"/>
            <a:round/>
            <a:headEnd len="med" w="med" type="none"/>
            <a:tailEnd len="med" w="med" type="none"/>
          </a:ln>
        </p:spPr>
      </p:sp>
      <p:sp>
        <p:nvSpPr>
          <p:cNvPr id="121" name="Google Shape;121;p19"/>
          <p:cNvSpPr/>
          <p:nvPr/>
        </p:nvSpPr>
        <p:spPr>
          <a:xfrm>
            <a:off x="5057575" y="4787500"/>
            <a:ext cx="275375" cy="315075"/>
          </a:xfrm>
          <a:custGeom>
            <a:rect b="b" l="l" r="r" t="t"/>
            <a:pathLst>
              <a:path extrusionOk="0" h="12603" w="11015">
                <a:moveTo>
                  <a:pt x="3437" y="0"/>
                </a:moveTo>
                <a:cubicBezTo>
                  <a:pt x="4499" y="3186"/>
                  <a:pt x="9300" y="3871"/>
                  <a:pt x="10802" y="6875"/>
                </a:cubicBezTo>
                <a:cubicBezTo>
                  <a:pt x="11656" y="8582"/>
                  <a:pt x="9001" y="10258"/>
                  <a:pt x="7856" y="11785"/>
                </a:cubicBezTo>
                <a:cubicBezTo>
                  <a:pt x="5892" y="14404"/>
                  <a:pt x="0" y="9166"/>
                  <a:pt x="0" y="5893"/>
                </a:cubicBezTo>
              </a:path>
            </a:pathLst>
          </a:custGeom>
          <a:noFill/>
          <a:ln cap="flat" cmpd="sng" w="9525">
            <a:solidFill>
              <a:schemeClr val="dk2"/>
            </a:solidFill>
            <a:prstDash val="solid"/>
            <a:round/>
            <a:headEnd len="med" w="med" type="none"/>
            <a:tailEnd len="med" w="med" type="none"/>
          </a:ln>
        </p:spPr>
      </p:sp>
      <p:sp>
        <p:nvSpPr>
          <p:cNvPr id="122" name="Google Shape;122;p19"/>
          <p:cNvSpPr/>
          <p:nvPr/>
        </p:nvSpPr>
        <p:spPr>
          <a:xfrm>
            <a:off x="4363576" y="3414820"/>
            <a:ext cx="2096600" cy="1993175"/>
          </a:xfrm>
          <a:custGeom>
            <a:rect b="b" l="l" r="r" t="t"/>
            <a:pathLst>
              <a:path extrusionOk="0" h="79727" w="83864">
                <a:moveTo>
                  <a:pt x="65569" y="894"/>
                </a:moveTo>
                <a:cubicBezTo>
                  <a:pt x="46248" y="-1521"/>
                  <a:pt x="19912" y="1077"/>
                  <a:pt x="9592" y="17589"/>
                </a:cubicBezTo>
                <a:cubicBezTo>
                  <a:pt x="5114" y="24754"/>
                  <a:pt x="-786" y="32774"/>
                  <a:pt x="262" y="41159"/>
                </a:cubicBezTo>
                <a:cubicBezTo>
                  <a:pt x="1748" y="53054"/>
                  <a:pt x="10910" y="63972"/>
                  <a:pt x="20885" y="70620"/>
                </a:cubicBezTo>
                <a:cubicBezTo>
                  <a:pt x="35400" y="80293"/>
                  <a:pt x="56739" y="82499"/>
                  <a:pt x="72934" y="76021"/>
                </a:cubicBezTo>
                <a:cubicBezTo>
                  <a:pt x="76946" y="74416"/>
                  <a:pt x="82059" y="72320"/>
                  <a:pt x="83246" y="68165"/>
                </a:cubicBezTo>
                <a:cubicBezTo>
                  <a:pt x="85940" y="58737"/>
                  <a:pt x="78573" y="49114"/>
                  <a:pt x="75880" y="39685"/>
                </a:cubicBezTo>
                <a:cubicBezTo>
                  <a:pt x="72491" y="27820"/>
                  <a:pt x="70857" y="14039"/>
                  <a:pt x="62132" y="5314"/>
                </a:cubicBezTo>
              </a:path>
            </a:pathLst>
          </a:custGeom>
          <a:noFill/>
          <a:ln cap="flat" cmpd="sng" w="9525">
            <a:solidFill>
              <a:schemeClr val="dk2"/>
            </a:solidFill>
            <a:prstDash val="solid"/>
            <a:round/>
            <a:headEnd len="med" w="med" type="none"/>
            <a:tailEnd len="med" w="med" type="none"/>
          </a:ln>
        </p:spPr>
      </p:sp>
      <p:sp>
        <p:nvSpPr>
          <p:cNvPr id="123" name="Google Shape;123;p19"/>
          <p:cNvSpPr/>
          <p:nvPr/>
        </p:nvSpPr>
        <p:spPr>
          <a:xfrm>
            <a:off x="5229425" y="5272135"/>
            <a:ext cx="969775" cy="67775"/>
          </a:xfrm>
          <a:custGeom>
            <a:rect b="b" l="l" r="r" t="t"/>
            <a:pathLst>
              <a:path extrusionOk="0" h="2711" w="38791">
                <a:moveTo>
                  <a:pt x="0" y="2711"/>
                </a:moveTo>
                <a:cubicBezTo>
                  <a:pt x="11565" y="-3072"/>
                  <a:pt x="25861" y="2711"/>
                  <a:pt x="38791" y="2711"/>
                </a:cubicBezTo>
              </a:path>
            </a:pathLst>
          </a:custGeom>
          <a:noFill/>
          <a:ln cap="flat" cmpd="sng" w="9525">
            <a:solidFill>
              <a:schemeClr val="dk2"/>
            </a:solidFill>
            <a:prstDash val="solid"/>
            <a:round/>
            <a:headEnd len="med" w="med" type="none"/>
            <a:tailEnd len="med" w="med" type="none"/>
          </a:ln>
        </p:spPr>
      </p:sp>
      <p:sp>
        <p:nvSpPr>
          <p:cNvPr id="124" name="Google Shape;124;p19"/>
          <p:cNvSpPr/>
          <p:nvPr/>
        </p:nvSpPr>
        <p:spPr>
          <a:xfrm>
            <a:off x="6472739" y="883850"/>
            <a:ext cx="291125" cy="417375"/>
          </a:xfrm>
          <a:custGeom>
            <a:rect b="b" l="l" r="r" t="t"/>
            <a:pathLst>
              <a:path extrusionOk="0" h="16695" w="11645">
                <a:moveTo>
                  <a:pt x="8699" y="0"/>
                </a:moveTo>
                <a:cubicBezTo>
                  <a:pt x="6846" y="2470"/>
                  <a:pt x="5718" y="5445"/>
                  <a:pt x="3789" y="7856"/>
                </a:cubicBezTo>
                <a:cubicBezTo>
                  <a:pt x="2623" y="9313"/>
                  <a:pt x="-966" y="10955"/>
                  <a:pt x="352" y="12276"/>
                </a:cubicBezTo>
                <a:cubicBezTo>
                  <a:pt x="3207" y="15137"/>
                  <a:pt x="9837" y="13079"/>
                  <a:pt x="11645" y="16695"/>
                </a:cubicBezTo>
              </a:path>
            </a:pathLst>
          </a:custGeom>
          <a:noFill/>
          <a:ln cap="flat" cmpd="sng" w="9525">
            <a:solidFill>
              <a:schemeClr val="dk2"/>
            </a:solidFill>
            <a:prstDash val="solid"/>
            <a:round/>
            <a:headEnd len="med" w="med" type="none"/>
            <a:tailEnd len="med" w="med" type="none"/>
          </a:ln>
        </p:spPr>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8" name="Shape 128"/>
        <p:cNvGrpSpPr/>
        <p:nvPr/>
      </p:nvGrpSpPr>
      <p:grpSpPr>
        <a:xfrm>
          <a:off x="0" y="0"/>
          <a:ext cx="0" cy="0"/>
          <a:chOff x="0" y="0"/>
          <a:chExt cx="0" cy="0"/>
        </a:xfrm>
      </p:grpSpPr>
      <p:sp>
        <p:nvSpPr>
          <p:cNvPr id="129" name="Google Shape;129;p20"/>
          <p:cNvSpPr txBox="1"/>
          <p:nvPr>
            <p:ph idx="1" type="body"/>
          </p:nvPr>
        </p:nvSpPr>
        <p:spPr>
          <a:xfrm>
            <a:off x="0" y="110500"/>
            <a:ext cx="9039600" cy="6015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lang="ja" sz="2600"/>
              <a:t>　　　今年の夏＝ダブル高気圧</a:t>
            </a:r>
            <a:endParaRPr sz="2600"/>
          </a:p>
        </p:txBody>
      </p:sp>
      <p:pic>
        <p:nvPicPr>
          <p:cNvPr descr="2023年夏、平年より暑い予想…ピークは7月下旬～8月上旬 2枚目の写真・画像 | リセマム" id="130" name="Google Shape;130;p20"/>
          <p:cNvPicPr preferRelativeResize="0"/>
          <p:nvPr/>
        </p:nvPicPr>
        <p:blipFill rotWithShape="1">
          <a:blip r:embed="rId3">
            <a:alphaModFix/>
          </a:blip>
          <a:srcRect b="13807" l="0" r="0" t="0"/>
          <a:stretch/>
        </p:blipFill>
        <p:spPr>
          <a:xfrm>
            <a:off x="188925" y="902263"/>
            <a:ext cx="5457826" cy="3338975"/>
          </a:xfrm>
          <a:prstGeom prst="rect">
            <a:avLst/>
          </a:prstGeom>
          <a:noFill/>
          <a:ln>
            <a:noFill/>
          </a:ln>
        </p:spPr>
      </p:pic>
      <p:sp>
        <p:nvSpPr>
          <p:cNvPr id="131" name="Google Shape;131;p20"/>
          <p:cNvSpPr txBox="1"/>
          <p:nvPr/>
        </p:nvSpPr>
        <p:spPr>
          <a:xfrm>
            <a:off x="5720450" y="712000"/>
            <a:ext cx="3423600" cy="4038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ja" sz="1800"/>
              <a:t>ことしは太平洋高気圧が平年よりとても広がりました。</a:t>
            </a:r>
            <a:endParaRPr sz="1800"/>
          </a:p>
          <a:p>
            <a:pPr indent="0" lvl="0" marL="0" rtl="0" algn="l">
              <a:spcBef>
                <a:spcPts val="0"/>
              </a:spcBef>
              <a:spcAft>
                <a:spcPts val="0"/>
              </a:spcAft>
              <a:buNone/>
            </a:pPr>
            <a:r>
              <a:rPr lang="ja" sz="1800"/>
              <a:t>太平洋高気圧と上空で重なり合って「ダブル高気圧」となり2つの高気圧が非常に背の高い一つの高気圧のようになって厳しい暑さをもたらします。</a:t>
            </a:r>
            <a:endParaRPr sz="1800"/>
          </a:p>
          <a:p>
            <a:pPr indent="0" lvl="0" marL="0" rtl="0" algn="l">
              <a:spcBef>
                <a:spcPts val="0"/>
              </a:spcBef>
              <a:spcAft>
                <a:spcPts val="0"/>
              </a:spcAft>
              <a:buNone/>
            </a:pPr>
            <a:r>
              <a:rPr lang="ja" sz="1800"/>
              <a:t>このため、最高気温が35℃以上の猛暑日が続いたり、フェーン現象がおこりやすい場所では40℃前後の酷暑になることもありました。</a:t>
            </a:r>
            <a:endParaRPr sz="1800"/>
          </a:p>
          <a:p>
            <a:pPr indent="0" lvl="0" marL="0" rtl="0" algn="l">
              <a:spcBef>
                <a:spcPts val="0"/>
              </a:spcBef>
              <a:spcAft>
                <a:spcPts val="0"/>
              </a:spcAft>
              <a:buNone/>
            </a:pPr>
            <a:r>
              <a:rPr lang="ja" sz="1700"/>
              <a:t>（８月９日三条市39.8℃、</a:t>
            </a:r>
            <a:endParaRPr sz="1700"/>
          </a:p>
          <a:p>
            <a:pPr indent="0" lvl="0" marL="0" rtl="0" algn="l">
              <a:spcBef>
                <a:spcPts val="0"/>
              </a:spcBef>
              <a:spcAft>
                <a:spcPts val="0"/>
              </a:spcAft>
              <a:buNone/>
            </a:pPr>
            <a:r>
              <a:rPr lang="ja" sz="1700"/>
              <a:t>８月１５日長岡市寺泊39.6℃）</a:t>
            </a:r>
            <a:endParaRPr sz="1700"/>
          </a:p>
          <a:p>
            <a:pPr indent="0" lvl="0" marL="0" rtl="0" algn="l">
              <a:spcBef>
                <a:spcPts val="0"/>
              </a:spcBef>
              <a:spcAft>
                <a:spcPts val="0"/>
              </a:spcAft>
              <a:buNone/>
            </a:pPr>
            <a:r>
              <a:t/>
            </a:r>
            <a:endParaRPr sz="1700"/>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5" name="Shape 135"/>
        <p:cNvGrpSpPr/>
        <p:nvPr/>
      </p:nvGrpSpPr>
      <p:grpSpPr>
        <a:xfrm>
          <a:off x="0" y="0"/>
          <a:ext cx="0" cy="0"/>
          <a:chOff x="0" y="0"/>
          <a:chExt cx="0" cy="0"/>
        </a:xfrm>
      </p:grpSpPr>
      <p:sp>
        <p:nvSpPr>
          <p:cNvPr id="136" name="Google Shape;136;p21"/>
          <p:cNvSpPr txBox="1"/>
          <p:nvPr>
            <p:ph type="title"/>
          </p:nvPr>
        </p:nvSpPr>
        <p:spPr>
          <a:xfrm>
            <a:off x="311700" y="174950"/>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SzPts val="990"/>
              <a:buNone/>
            </a:pPr>
            <a:r>
              <a:rPr b="1" lang="ja" sz="2620"/>
              <a:t>《原因その２》</a:t>
            </a:r>
            <a:endParaRPr b="1" sz="2620"/>
          </a:p>
          <a:p>
            <a:pPr indent="0" lvl="0" marL="0" rtl="0" algn="l">
              <a:spcBef>
                <a:spcPts val="0"/>
              </a:spcBef>
              <a:spcAft>
                <a:spcPts val="0"/>
              </a:spcAft>
              <a:buSzPts val="990"/>
              <a:buNone/>
            </a:pPr>
            <a:r>
              <a:rPr b="1" lang="ja" sz="2620"/>
              <a:t>　　　偏西風の蛇行（だこう）</a:t>
            </a:r>
            <a:endParaRPr b="1" sz="2620"/>
          </a:p>
        </p:txBody>
      </p:sp>
      <p:grpSp>
        <p:nvGrpSpPr>
          <p:cNvPr id="137" name="Google Shape;137;p21"/>
          <p:cNvGrpSpPr/>
          <p:nvPr/>
        </p:nvGrpSpPr>
        <p:grpSpPr>
          <a:xfrm>
            <a:off x="293934" y="1657225"/>
            <a:ext cx="4898382" cy="3342750"/>
            <a:chOff x="503300" y="1558361"/>
            <a:chExt cx="8556125" cy="3515354"/>
          </a:xfrm>
        </p:grpSpPr>
        <p:sp>
          <p:nvSpPr>
            <p:cNvPr id="138" name="Google Shape;138;p21"/>
            <p:cNvSpPr/>
            <p:nvPr/>
          </p:nvSpPr>
          <p:spPr>
            <a:xfrm>
              <a:off x="6432450" y="1558361"/>
              <a:ext cx="1682225" cy="1722400"/>
            </a:xfrm>
            <a:custGeom>
              <a:rect b="b" l="l" r="r" t="t"/>
              <a:pathLst>
                <a:path extrusionOk="0" h="68896" w="67289">
                  <a:moveTo>
                    <a:pt x="0" y="24087"/>
                  </a:moveTo>
                  <a:cubicBezTo>
                    <a:pt x="10212" y="24087"/>
                    <a:pt x="24316" y="19354"/>
                    <a:pt x="30443" y="27524"/>
                  </a:cubicBezTo>
                  <a:cubicBezTo>
                    <a:pt x="38270" y="37960"/>
                    <a:pt x="34992" y="53988"/>
                    <a:pt x="42228" y="64842"/>
                  </a:cubicBezTo>
                  <a:cubicBezTo>
                    <a:pt x="46323" y="70984"/>
                    <a:pt x="60229" y="69511"/>
                    <a:pt x="64324" y="63369"/>
                  </a:cubicBezTo>
                  <a:cubicBezTo>
                    <a:pt x="70877" y="53540"/>
                    <a:pt x="64186" y="39599"/>
                    <a:pt x="61869" y="28015"/>
                  </a:cubicBezTo>
                  <a:cubicBezTo>
                    <a:pt x="60069" y="19014"/>
                    <a:pt x="59946" y="6210"/>
                    <a:pt x="51558" y="2481"/>
                  </a:cubicBezTo>
                  <a:cubicBezTo>
                    <a:pt x="47328" y="600"/>
                    <a:pt x="42260" y="-755"/>
                    <a:pt x="37809" y="517"/>
                  </a:cubicBezTo>
                  <a:cubicBezTo>
                    <a:pt x="36136" y="995"/>
                    <a:pt x="36035" y="3934"/>
                    <a:pt x="34372" y="4446"/>
                  </a:cubicBezTo>
                  <a:cubicBezTo>
                    <a:pt x="31671" y="5277"/>
                    <a:pt x="28842" y="5718"/>
                    <a:pt x="26024" y="5919"/>
                  </a:cubicBezTo>
                  <a:cubicBezTo>
                    <a:pt x="17846" y="6503"/>
                    <a:pt x="8294" y="2844"/>
                    <a:pt x="1473" y="7392"/>
                  </a:cubicBezTo>
                  <a:cubicBezTo>
                    <a:pt x="-379" y="8627"/>
                    <a:pt x="2382" y="11815"/>
                    <a:pt x="3437" y="13775"/>
                  </a:cubicBezTo>
                  <a:cubicBezTo>
                    <a:pt x="5346" y="17320"/>
                    <a:pt x="5694" y="22063"/>
                    <a:pt x="8838" y="24578"/>
                  </a:cubicBezTo>
                  <a:cubicBezTo>
                    <a:pt x="11525" y="26728"/>
                    <a:pt x="15090" y="27458"/>
                    <a:pt x="18168" y="28997"/>
                  </a:cubicBezTo>
                </a:path>
              </a:pathLst>
            </a:custGeom>
            <a:noFill/>
            <a:ln cap="flat" cmpd="sng" w="9525">
              <a:solidFill>
                <a:schemeClr val="dk2"/>
              </a:solidFill>
              <a:prstDash val="solid"/>
              <a:round/>
              <a:headEnd len="med" w="med" type="none"/>
              <a:tailEnd len="med" w="med" type="none"/>
            </a:ln>
          </p:spPr>
        </p:sp>
        <p:sp>
          <p:nvSpPr>
            <p:cNvPr id="139" name="Google Shape;139;p21"/>
            <p:cNvSpPr/>
            <p:nvPr/>
          </p:nvSpPr>
          <p:spPr>
            <a:xfrm>
              <a:off x="6776150" y="3375800"/>
              <a:ext cx="1477125" cy="1174450"/>
            </a:xfrm>
            <a:custGeom>
              <a:rect b="b" l="l" r="r" t="t"/>
              <a:pathLst>
                <a:path extrusionOk="0" h="46978" w="59085">
                  <a:moveTo>
                    <a:pt x="3438" y="1964"/>
                  </a:moveTo>
                  <a:cubicBezTo>
                    <a:pt x="9250" y="13588"/>
                    <a:pt x="16899" y="24648"/>
                    <a:pt x="26516" y="33390"/>
                  </a:cubicBezTo>
                  <a:cubicBezTo>
                    <a:pt x="31315" y="37753"/>
                    <a:pt x="34396" y="45376"/>
                    <a:pt x="40756" y="46648"/>
                  </a:cubicBezTo>
                  <a:cubicBezTo>
                    <a:pt x="47366" y="47970"/>
                    <a:pt x="53667" y="41593"/>
                    <a:pt x="58433" y="36827"/>
                  </a:cubicBezTo>
                  <a:cubicBezTo>
                    <a:pt x="60342" y="34918"/>
                    <a:pt x="57417" y="31498"/>
                    <a:pt x="56469" y="28971"/>
                  </a:cubicBezTo>
                  <a:cubicBezTo>
                    <a:pt x="53691" y="21569"/>
                    <a:pt x="51991" y="12600"/>
                    <a:pt x="45666" y="7857"/>
                  </a:cubicBezTo>
                  <a:cubicBezTo>
                    <a:pt x="39854" y="3498"/>
                    <a:pt x="31700" y="3755"/>
                    <a:pt x="24552" y="2455"/>
                  </a:cubicBezTo>
                  <a:cubicBezTo>
                    <a:pt x="16460" y="984"/>
                    <a:pt x="8225" y="0"/>
                    <a:pt x="0" y="0"/>
                  </a:cubicBezTo>
                </a:path>
              </a:pathLst>
            </a:custGeom>
            <a:noFill/>
            <a:ln cap="flat" cmpd="sng" w="9525">
              <a:solidFill>
                <a:schemeClr val="dk2"/>
              </a:solidFill>
              <a:prstDash val="solid"/>
              <a:round/>
              <a:headEnd len="med" w="med" type="none"/>
              <a:tailEnd len="med" w="med" type="none"/>
            </a:ln>
          </p:spPr>
        </p:sp>
        <p:sp>
          <p:nvSpPr>
            <p:cNvPr id="140" name="Google Shape;140;p21"/>
            <p:cNvSpPr/>
            <p:nvPr/>
          </p:nvSpPr>
          <p:spPr>
            <a:xfrm>
              <a:off x="1119274" y="1866767"/>
              <a:ext cx="3382625" cy="1987625"/>
            </a:xfrm>
            <a:custGeom>
              <a:rect b="b" l="l" r="r" t="t"/>
              <a:pathLst>
                <a:path extrusionOk="0" h="79505" w="135305">
                  <a:moveTo>
                    <a:pt x="134454" y="3402"/>
                  </a:moveTo>
                  <a:cubicBezTo>
                    <a:pt x="102806" y="-1871"/>
                    <a:pt x="69860" y="-398"/>
                    <a:pt x="38212" y="4875"/>
                  </a:cubicBezTo>
                  <a:cubicBezTo>
                    <a:pt x="27390" y="6678"/>
                    <a:pt x="15127" y="-1013"/>
                    <a:pt x="5314" y="3893"/>
                  </a:cubicBezTo>
                  <a:cubicBezTo>
                    <a:pt x="3821" y="4640"/>
                    <a:pt x="1150" y="3382"/>
                    <a:pt x="403" y="4875"/>
                  </a:cubicBezTo>
                  <a:cubicBezTo>
                    <a:pt x="-1209" y="8099"/>
                    <a:pt x="4883" y="10529"/>
                    <a:pt x="7278" y="13223"/>
                  </a:cubicBezTo>
                  <a:cubicBezTo>
                    <a:pt x="14740" y="21618"/>
                    <a:pt x="22202" y="30050"/>
                    <a:pt x="30356" y="37774"/>
                  </a:cubicBezTo>
                  <a:cubicBezTo>
                    <a:pt x="40149" y="47052"/>
                    <a:pt x="51724" y="54342"/>
                    <a:pt x="63255" y="61343"/>
                  </a:cubicBezTo>
                  <a:cubicBezTo>
                    <a:pt x="73897" y="67803"/>
                    <a:pt x="84076" y="82038"/>
                    <a:pt x="96154" y="79020"/>
                  </a:cubicBezTo>
                  <a:cubicBezTo>
                    <a:pt x="103542" y="77174"/>
                    <a:pt x="109994" y="72508"/>
                    <a:pt x="116286" y="68218"/>
                  </a:cubicBezTo>
                  <a:cubicBezTo>
                    <a:pt x="121725" y="64509"/>
                    <a:pt x="130176" y="63088"/>
                    <a:pt x="132489" y="56924"/>
                  </a:cubicBezTo>
                  <a:cubicBezTo>
                    <a:pt x="138757" y="40220"/>
                    <a:pt x="131998" y="21243"/>
                    <a:pt x="131998" y="3402"/>
                  </a:cubicBezTo>
                </a:path>
              </a:pathLst>
            </a:custGeom>
            <a:noFill/>
            <a:ln cap="flat" cmpd="sng" w="9525">
              <a:solidFill>
                <a:schemeClr val="dk2"/>
              </a:solidFill>
              <a:prstDash val="solid"/>
              <a:round/>
              <a:headEnd len="med" w="med" type="none"/>
              <a:tailEnd len="med" w="med" type="none"/>
            </a:ln>
          </p:spPr>
        </p:sp>
        <p:sp>
          <p:nvSpPr>
            <p:cNvPr id="141" name="Google Shape;141;p21"/>
            <p:cNvSpPr/>
            <p:nvPr/>
          </p:nvSpPr>
          <p:spPr>
            <a:xfrm>
              <a:off x="692099" y="3068925"/>
              <a:ext cx="1010650" cy="1591350"/>
            </a:xfrm>
            <a:custGeom>
              <a:rect b="b" l="l" r="r" t="t"/>
              <a:pathLst>
                <a:path extrusionOk="0" h="63654" w="40426">
                  <a:moveTo>
                    <a:pt x="31730" y="491"/>
                  </a:moveTo>
                  <a:cubicBezTo>
                    <a:pt x="20936" y="8166"/>
                    <a:pt x="5475" y="13459"/>
                    <a:pt x="1287" y="26024"/>
                  </a:cubicBezTo>
                  <a:cubicBezTo>
                    <a:pt x="-3001" y="38889"/>
                    <a:pt x="4192" y="60682"/>
                    <a:pt x="17490" y="63342"/>
                  </a:cubicBezTo>
                  <a:cubicBezTo>
                    <a:pt x="38783" y="67601"/>
                    <a:pt x="48067" y="15355"/>
                    <a:pt x="32712" y="0"/>
                  </a:cubicBezTo>
                </a:path>
              </a:pathLst>
            </a:custGeom>
            <a:noFill/>
            <a:ln cap="flat" cmpd="sng" w="9525">
              <a:solidFill>
                <a:schemeClr val="dk2"/>
              </a:solidFill>
              <a:prstDash val="solid"/>
              <a:round/>
              <a:headEnd len="med" w="med" type="none"/>
              <a:tailEnd len="med" w="med" type="none"/>
            </a:ln>
          </p:spPr>
        </p:sp>
        <p:sp>
          <p:nvSpPr>
            <p:cNvPr id="142" name="Google Shape;142;p21"/>
            <p:cNvSpPr/>
            <p:nvPr/>
          </p:nvSpPr>
          <p:spPr>
            <a:xfrm>
              <a:off x="2758076" y="4357140"/>
              <a:ext cx="1684675" cy="716575"/>
            </a:xfrm>
            <a:custGeom>
              <a:rect b="b" l="l" r="r" t="t"/>
              <a:pathLst>
                <a:path extrusionOk="0" h="28663" w="67387">
                  <a:moveTo>
                    <a:pt x="47296" y="28"/>
                  </a:moveTo>
                  <a:cubicBezTo>
                    <a:pt x="32250" y="28"/>
                    <a:pt x="12994" y="-427"/>
                    <a:pt x="3595" y="11322"/>
                  </a:cubicBezTo>
                  <a:cubicBezTo>
                    <a:pt x="2347" y="12882"/>
                    <a:pt x="-474" y="14337"/>
                    <a:pt x="158" y="16232"/>
                  </a:cubicBezTo>
                  <a:cubicBezTo>
                    <a:pt x="1552" y="20413"/>
                    <a:pt x="8656" y="18873"/>
                    <a:pt x="12434" y="21142"/>
                  </a:cubicBezTo>
                  <a:cubicBezTo>
                    <a:pt x="24461" y="28363"/>
                    <a:pt x="40734" y="30575"/>
                    <a:pt x="54171" y="26544"/>
                  </a:cubicBezTo>
                  <a:cubicBezTo>
                    <a:pt x="58453" y="25259"/>
                    <a:pt x="63765" y="24719"/>
                    <a:pt x="66446" y="21142"/>
                  </a:cubicBezTo>
                  <a:cubicBezTo>
                    <a:pt x="69965" y="16448"/>
                    <a:pt x="62302" y="9441"/>
                    <a:pt x="57608" y="5921"/>
                  </a:cubicBezTo>
                  <a:cubicBezTo>
                    <a:pt x="54957" y="3932"/>
                    <a:pt x="50743" y="3483"/>
                    <a:pt x="49261" y="519"/>
                  </a:cubicBezTo>
                </a:path>
              </a:pathLst>
            </a:custGeom>
            <a:noFill/>
            <a:ln cap="flat" cmpd="sng" w="9525">
              <a:solidFill>
                <a:schemeClr val="dk2"/>
              </a:solidFill>
              <a:prstDash val="solid"/>
              <a:round/>
              <a:headEnd len="med" w="med" type="none"/>
              <a:tailEnd len="med" w="med" type="none"/>
            </a:ln>
          </p:spPr>
        </p:sp>
        <p:sp>
          <p:nvSpPr>
            <p:cNvPr id="143" name="Google Shape;143;p21"/>
            <p:cNvSpPr/>
            <p:nvPr/>
          </p:nvSpPr>
          <p:spPr>
            <a:xfrm>
              <a:off x="1117075" y="2442850"/>
              <a:ext cx="405100" cy="489550"/>
            </a:xfrm>
            <a:custGeom>
              <a:rect b="b" l="l" r="r" t="t"/>
              <a:pathLst>
                <a:path extrusionOk="0" h="19582" w="16204">
                  <a:moveTo>
                    <a:pt x="16204" y="0"/>
                  </a:moveTo>
                  <a:cubicBezTo>
                    <a:pt x="11609" y="4595"/>
                    <a:pt x="7337" y="9533"/>
                    <a:pt x="3438" y="14731"/>
                  </a:cubicBezTo>
                  <a:cubicBezTo>
                    <a:pt x="2466" y="16027"/>
                    <a:pt x="0" y="16548"/>
                    <a:pt x="0" y="18168"/>
                  </a:cubicBezTo>
                  <a:cubicBezTo>
                    <a:pt x="0" y="21446"/>
                    <a:pt x="6543" y="17677"/>
                    <a:pt x="9821" y="17677"/>
                  </a:cubicBezTo>
                </a:path>
              </a:pathLst>
            </a:custGeom>
            <a:noFill/>
            <a:ln cap="flat" cmpd="sng" w="76200">
              <a:solidFill>
                <a:srgbClr val="CFE2F3"/>
              </a:solidFill>
              <a:prstDash val="solid"/>
              <a:round/>
              <a:headEnd len="med" w="med" type="none"/>
              <a:tailEnd len="med" w="med" type="none"/>
            </a:ln>
          </p:spPr>
        </p:sp>
        <p:sp>
          <p:nvSpPr>
            <p:cNvPr id="144" name="Google Shape;144;p21"/>
            <p:cNvSpPr/>
            <p:nvPr/>
          </p:nvSpPr>
          <p:spPr>
            <a:xfrm>
              <a:off x="1497625" y="2455125"/>
              <a:ext cx="412150" cy="422975"/>
            </a:xfrm>
            <a:custGeom>
              <a:rect b="b" l="l" r="r" t="t"/>
              <a:pathLst>
                <a:path extrusionOk="0" h="16919" w="16486">
                  <a:moveTo>
                    <a:pt x="0" y="0"/>
                  </a:moveTo>
                  <a:cubicBezTo>
                    <a:pt x="5399" y="2699"/>
                    <a:pt x="9481" y="7517"/>
                    <a:pt x="13749" y="11785"/>
                  </a:cubicBezTo>
                  <a:cubicBezTo>
                    <a:pt x="14745" y="12781"/>
                    <a:pt x="17200" y="14226"/>
                    <a:pt x="16204" y="15222"/>
                  </a:cubicBezTo>
                  <a:cubicBezTo>
                    <a:pt x="12846" y="18580"/>
                    <a:pt x="6713" y="15713"/>
                    <a:pt x="1964" y="15713"/>
                  </a:cubicBezTo>
                </a:path>
              </a:pathLst>
            </a:custGeom>
            <a:noFill/>
            <a:ln cap="flat" cmpd="sng" w="76200">
              <a:solidFill>
                <a:srgbClr val="CFE2F3"/>
              </a:solidFill>
              <a:prstDash val="solid"/>
              <a:round/>
              <a:headEnd len="med" w="med" type="none"/>
              <a:tailEnd len="med" w="med" type="none"/>
            </a:ln>
          </p:spPr>
        </p:sp>
        <p:sp>
          <p:nvSpPr>
            <p:cNvPr id="145" name="Google Shape;145;p21"/>
            <p:cNvSpPr/>
            <p:nvPr/>
          </p:nvSpPr>
          <p:spPr>
            <a:xfrm>
              <a:off x="1105412" y="2811125"/>
              <a:ext cx="453600" cy="1040525"/>
            </a:xfrm>
            <a:custGeom>
              <a:rect b="b" l="l" r="r" t="t"/>
              <a:pathLst>
                <a:path extrusionOk="0" h="41621" w="18144">
                  <a:moveTo>
                    <a:pt x="10779" y="3437"/>
                  </a:moveTo>
                  <a:cubicBezTo>
                    <a:pt x="10779" y="11944"/>
                    <a:pt x="7537" y="20138"/>
                    <a:pt x="5869" y="28480"/>
                  </a:cubicBezTo>
                  <a:cubicBezTo>
                    <a:pt x="5051" y="32572"/>
                    <a:pt x="-1399" y="36041"/>
                    <a:pt x="467" y="39773"/>
                  </a:cubicBezTo>
                  <a:cubicBezTo>
                    <a:pt x="1931" y="42701"/>
                    <a:pt x="7564" y="41589"/>
                    <a:pt x="10288" y="39773"/>
                  </a:cubicBezTo>
                  <a:cubicBezTo>
                    <a:pt x="13657" y="37527"/>
                    <a:pt x="12569" y="31983"/>
                    <a:pt x="13234" y="27989"/>
                  </a:cubicBezTo>
                  <a:cubicBezTo>
                    <a:pt x="14791" y="18646"/>
                    <a:pt x="18144" y="9472"/>
                    <a:pt x="18144" y="0"/>
                  </a:cubicBezTo>
                </a:path>
              </a:pathLst>
            </a:custGeom>
            <a:noFill/>
            <a:ln cap="flat" cmpd="sng" w="76200">
              <a:solidFill>
                <a:srgbClr val="C9DAF8"/>
              </a:solidFill>
              <a:prstDash val="solid"/>
              <a:round/>
              <a:headEnd len="med" w="med" type="none"/>
              <a:tailEnd len="med" w="med" type="none"/>
            </a:ln>
          </p:spPr>
        </p:sp>
        <p:sp>
          <p:nvSpPr>
            <p:cNvPr id="146" name="Google Shape;146;p21"/>
            <p:cNvSpPr/>
            <p:nvPr/>
          </p:nvSpPr>
          <p:spPr>
            <a:xfrm>
              <a:off x="5082275" y="2460249"/>
              <a:ext cx="162150" cy="223025"/>
            </a:xfrm>
            <a:custGeom>
              <a:rect b="b" l="l" r="r" t="t"/>
              <a:pathLst>
                <a:path extrusionOk="0" h="8921" w="6486">
                  <a:moveTo>
                    <a:pt x="0" y="7023"/>
                  </a:moveTo>
                  <a:cubicBezTo>
                    <a:pt x="1088" y="4847"/>
                    <a:pt x="94" y="-442"/>
                    <a:pt x="2455" y="148"/>
                  </a:cubicBezTo>
                  <a:cubicBezTo>
                    <a:pt x="5374" y="878"/>
                    <a:pt x="7561" y="5992"/>
                    <a:pt x="5892" y="8496"/>
                  </a:cubicBezTo>
                  <a:cubicBezTo>
                    <a:pt x="5080" y="9714"/>
                    <a:pt x="1964" y="7996"/>
                    <a:pt x="1964" y="6532"/>
                  </a:cubicBezTo>
                </a:path>
              </a:pathLst>
            </a:custGeom>
            <a:noFill/>
            <a:ln cap="flat" cmpd="sng" w="9525">
              <a:solidFill>
                <a:schemeClr val="dk2"/>
              </a:solidFill>
              <a:prstDash val="solid"/>
              <a:round/>
              <a:headEnd len="med" w="med" type="none"/>
              <a:tailEnd len="med" w="med" type="none"/>
            </a:ln>
          </p:spPr>
        </p:sp>
        <p:sp>
          <p:nvSpPr>
            <p:cNvPr id="147" name="Google Shape;147;p21"/>
            <p:cNvSpPr/>
            <p:nvPr/>
          </p:nvSpPr>
          <p:spPr>
            <a:xfrm>
              <a:off x="4799775" y="2774300"/>
              <a:ext cx="231400" cy="336550"/>
            </a:xfrm>
            <a:custGeom>
              <a:rect b="b" l="l" r="r" t="t"/>
              <a:pathLst>
                <a:path extrusionOk="0" h="13462" w="9256">
                  <a:moveTo>
                    <a:pt x="7857" y="0"/>
                  </a:moveTo>
                  <a:cubicBezTo>
                    <a:pt x="5085" y="4158"/>
                    <a:pt x="0" y="7770"/>
                    <a:pt x="0" y="12767"/>
                  </a:cubicBezTo>
                  <a:cubicBezTo>
                    <a:pt x="0" y="14276"/>
                    <a:pt x="3352" y="12852"/>
                    <a:pt x="4420" y="11785"/>
                  </a:cubicBezTo>
                  <a:cubicBezTo>
                    <a:pt x="7204" y="9003"/>
                    <a:pt x="11377" y="2251"/>
                    <a:pt x="7857" y="491"/>
                  </a:cubicBezTo>
                </a:path>
              </a:pathLst>
            </a:custGeom>
            <a:noFill/>
            <a:ln cap="flat" cmpd="sng" w="9525">
              <a:solidFill>
                <a:schemeClr val="dk2"/>
              </a:solidFill>
              <a:prstDash val="solid"/>
              <a:round/>
              <a:headEnd len="med" w="med" type="none"/>
              <a:tailEnd len="med" w="med" type="none"/>
            </a:ln>
          </p:spPr>
        </p:sp>
        <p:sp>
          <p:nvSpPr>
            <p:cNvPr id="148" name="Google Shape;148;p21"/>
            <p:cNvSpPr/>
            <p:nvPr/>
          </p:nvSpPr>
          <p:spPr>
            <a:xfrm>
              <a:off x="4240787" y="2878100"/>
              <a:ext cx="453600" cy="1040525"/>
            </a:xfrm>
            <a:custGeom>
              <a:rect b="b" l="l" r="r" t="t"/>
              <a:pathLst>
                <a:path extrusionOk="0" h="41621" w="18144">
                  <a:moveTo>
                    <a:pt x="10779" y="3437"/>
                  </a:moveTo>
                  <a:cubicBezTo>
                    <a:pt x="10779" y="11944"/>
                    <a:pt x="7537" y="20138"/>
                    <a:pt x="5869" y="28480"/>
                  </a:cubicBezTo>
                  <a:cubicBezTo>
                    <a:pt x="5051" y="32572"/>
                    <a:pt x="-1399" y="36041"/>
                    <a:pt x="467" y="39773"/>
                  </a:cubicBezTo>
                  <a:cubicBezTo>
                    <a:pt x="1931" y="42701"/>
                    <a:pt x="7564" y="41589"/>
                    <a:pt x="10288" y="39773"/>
                  </a:cubicBezTo>
                  <a:cubicBezTo>
                    <a:pt x="13657" y="37527"/>
                    <a:pt x="12569" y="31983"/>
                    <a:pt x="13234" y="27989"/>
                  </a:cubicBezTo>
                  <a:cubicBezTo>
                    <a:pt x="14791" y="18646"/>
                    <a:pt x="18144" y="9472"/>
                    <a:pt x="18144" y="0"/>
                  </a:cubicBezTo>
                </a:path>
              </a:pathLst>
            </a:custGeom>
            <a:noFill/>
            <a:ln cap="flat" cmpd="sng" w="76200">
              <a:solidFill>
                <a:srgbClr val="CFE2F3"/>
              </a:solidFill>
              <a:prstDash val="solid"/>
              <a:round/>
              <a:headEnd len="med" w="med" type="none"/>
              <a:tailEnd len="med" w="med" type="none"/>
            </a:ln>
          </p:spPr>
        </p:sp>
        <p:sp>
          <p:nvSpPr>
            <p:cNvPr id="149" name="Google Shape;149;p21"/>
            <p:cNvSpPr/>
            <p:nvPr/>
          </p:nvSpPr>
          <p:spPr>
            <a:xfrm>
              <a:off x="4265025" y="2571750"/>
              <a:ext cx="405100" cy="489550"/>
            </a:xfrm>
            <a:custGeom>
              <a:rect b="b" l="l" r="r" t="t"/>
              <a:pathLst>
                <a:path extrusionOk="0" h="19582" w="16204">
                  <a:moveTo>
                    <a:pt x="16204" y="0"/>
                  </a:moveTo>
                  <a:cubicBezTo>
                    <a:pt x="11609" y="4595"/>
                    <a:pt x="7337" y="9533"/>
                    <a:pt x="3438" y="14731"/>
                  </a:cubicBezTo>
                  <a:cubicBezTo>
                    <a:pt x="2466" y="16027"/>
                    <a:pt x="0" y="16548"/>
                    <a:pt x="0" y="18168"/>
                  </a:cubicBezTo>
                  <a:cubicBezTo>
                    <a:pt x="0" y="21446"/>
                    <a:pt x="6543" y="17677"/>
                    <a:pt x="9821" y="17677"/>
                  </a:cubicBezTo>
                </a:path>
              </a:pathLst>
            </a:custGeom>
            <a:noFill/>
            <a:ln cap="flat" cmpd="sng" w="76200">
              <a:solidFill>
                <a:srgbClr val="CFE2F3"/>
              </a:solidFill>
              <a:prstDash val="solid"/>
              <a:round/>
              <a:headEnd len="med" w="med" type="none"/>
              <a:tailEnd len="med" w="med" type="none"/>
            </a:ln>
          </p:spPr>
        </p:sp>
        <p:sp>
          <p:nvSpPr>
            <p:cNvPr id="150" name="Google Shape;150;p21"/>
            <p:cNvSpPr/>
            <p:nvPr/>
          </p:nvSpPr>
          <p:spPr>
            <a:xfrm>
              <a:off x="4670125" y="2605038"/>
              <a:ext cx="412150" cy="422975"/>
            </a:xfrm>
            <a:custGeom>
              <a:rect b="b" l="l" r="r" t="t"/>
              <a:pathLst>
                <a:path extrusionOk="0" h="16919" w="16486">
                  <a:moveTo>
                    <a:pt x="0" y="0"/>
                  </a:moveTo>
                  <a:cubicBezTo>
                    <a:pt x="5399" y="2699"/>
                    <a:pt x="9481" y="7517"/>
                    <a:pt x="13749" y="11785"/>
                  </a:cubicBezTo>
                  <a:cubicBezTo>
                    <a:pt x="14745" y="12781"/>
                    <a:pt x="17200" y="14226"/>
                    <a:pt x="16204" y="15222"/>
                  </a:cubicBezTo>
                  <a:cubicBezTo>
                    <a:pt x="12846" y="18580"/>
                    <a:pt x="6713" y="15713"/>
                    <a:pt x="1964" y="15713"/>
                  </a:cubicBezTo>
                </a:path>
              </a:pathLst>
            </a:custGeom>
            <a:noFill/>
            <a:ln cap="flat" cmpd="sng" w="76200">
              <a:solidFill>
                <a:srgbClr val="CFE2F3"/>
              </a:solidFill>
              <a:prstDash val="solid"/>
              <a:round/>
              <a:headEnd len="med" w="med" type="none"/>
              <a:tailEnd len="med" w="med" type="none"/>
            </a:ln>
          </p:spPr>
        </p:sp>
        <p:sp>
          <p:nvSpPr>
            <p:cNvPr id="151" name="Google Shape;151;p21"/>
            <p:cNvSpPr/>
            <p:nvPr/>
          </p:nvSpPr>
          <p:spPr>
            <a:xfrm>
              <a:off x="7025387" y="2699000"/>
              <a:ext cx="453600" cy="1040525"/>
            </a:xfrm>
            <a:custGeom>
              <a:rect b="b" l="l" r="r" t="t"/>
              <a:pathLst>
                <a:path extrusionOk="0" h="41621" w="18144">
                  <a:moveTo>
                    <a:pt x="10779" y="3437"/>
                  </a:moveTo>
                  <a:cubicBezTo>
                    <a:pt x="10779" y="11944"/>
                    <a:pt x="7537" y="20138"/>
                    <a:pt x="5869" y="28480"/>
                  </a:cubicBezTo>
                  <a:cubicBezTo>
                    <a:pt x="5051" y="32572"/>
                    <a:pt x="-1399" y="36041"/>
                    <a:pt x="467" y="39773"/>
                  </a:cubicBezTo>
                  <a:cubicBezTo>
                    <a:pt x="1931" y="42701"/>
                    <a:pt x="7564" y="41589"/>
                    <a:pt x="10288" y="39773"/>
                  </a:cubicBezTo>
                  <a:cubicBezTo>
                    <a:pt x="13657" y="37527"/>
                    <a:pt x="12569" y="31983"/>
                    <a:pt x="13234" y="27989"/>
                  </a:cubicBezTo>
                  <a:cubicBezTo>
                    <a:pt x="14791" y="18646"/>
                    <a:pt x="18144" y="9472"/>
                    <a:pt x="18144" y="0"/>
                  </a:cubicBezTo>
                </a:path>
              </a:pathLst>
            </a:custGeom>
            <a:noFill/>
            <a:ln cap="flat" cmpd="sng" w="76200">
              <a:solidFill>
                <a:srgbClr val="CFE2F3"/>
              </a:solidFill>
              <a:prstDash val="solid"/>
              <a:round/>
              <a:headEnd len="med" w="med" type="none"/>
              <a:tailEnd len="med" w="med" type="none"/>
            </a:ln>
          </p:spPr>
        </p:sp>
        <p:sp>
          <p:nvSpPr>
            <p:cNvPr id="152" name="Google Shape;152;p21"/>
            <p:cNvSpPr/>
            <p:nvPr/>
          </p:nvSpPr>
          <p:spPr>
            <a:xfrm>
              <a:off x="7071013" y="2342713"/>
              <a:ext cx="405100" cy="489550"/>
            </a:xfrm>
            <a:custGeom>
              <a:rect b="b" l="l" r="r" t="t"/>
              <a:pathLst>
                <a:path extrusionOk="0" h="19582" w="16204">
                  <a:moveTo>
                    <a:pt x="16204" y="0"/>
                  </a:moveTo>
                  <a:cubicBezTo>
                    <a:pt x="11609" y="4595"/>
                    <a:pt x="7337" y="9533"/>
                    <a:pt x="3438" y="14731"/>
                  </a:cubicBezTo>
                  <a:cubicBezTo>
                    <a:pt x="2466" y="16027"/>
                    <a:pt x="0" y="16548"/>
                    <a:pt x="0" y="18168"/>
                  </a:cubicBezTo>
                  <a:cubicBezTo>
                    <a:pt x="0" y="21446"/>
                    <a:pt x="6543" y="17677"/>
                    <a:pt x="9821" y="17677"/>
                  </a:cubicBezTo>
                </a:path>
              </a:pathLst>
            </a:custGeom>
            <a:noFill/>
            <a:ln cap="flat" cmpd="sng" w="76200">
              <a:solidFill>
                <a:srgbClr val="CFE2F3"/>
              </a:solidFill>
              <a:prstDash val="solid"/>
              <a:round/>
              <a:headEnd len="med" w="med" type="none"/>
              <a:tailEnd len="med" w="med" type="none"/>
            </a:ln>
          </p:spPr>
        </p:sp>
        <p:sp>
          <p:nvSpPr>
            <p:cNvPr id="153" name="Google Shape;153;p21"/>
            <p:cNvSpPr/>
            <p:nvPr/>
          </p:nvSpPr>
          <p:spPr>
            <a:xfrm>
              <a:off x="7412975" y="2360250"/>
              <a:ext cx="412150" cy="422975"/>
            </a:xfrm>
            <a:custGeom>
              <a:rect b="b" l="l" r="r" t="t"/>
              <a:pathLst>
                <a:path extrusionOk="0" h="16919" w="16486">
                  <a:moveTo>
                    <a:pt x="0" y="0"/>
                  </a:moveTo>
                  <a:cubicBezTo>
                    <a:pt x="5399" y="2699"/>
                    <a:pt x="9481" y="7517"/>
                    <a:pt x="13749" y="11785"/>
                  </a:cubicBezTo>
                  <a:cubicBezTo>
                    <a:pt x="14745" y="12781"/>
                    <a:pt x="17200" y="14226"/>
                    <a:pt x="16204" y="15222"/>
                  </a:cubicBezTo>
                  <a:cubicBezTo>
                    <a:pt x="12846" y="18580"/>
                    <a:pt x="6713" y="15713"/>
                    <a:pt x="1964" y="15713"/>
                  </a:cubicBezTo>
                </a:path>
              </a:pathLst>
            </a:custGeom>
            <a:noFill/>
            <a:ln cap="flat" cmpd="sng" w="76200">
              <a:solidFill>
                <a:srgbClr val="CFE2F3"/>
              </a:solidFill>
              <a:prstDash val="solid"/>
              <a:round/>
              <a:headEnd len="med" w="med" type="none"/>
              <a:tailEnd len="med" w="med" type="none"/>
            </a:ln>
          </p:spPr>
        </p:sp>
        <p:sp>
          <p:nvSpPr>
            <p:cNvPr id="154" name="Google Shape;154;p21"/>
            <p:cNvSpPr/>
            <p:nvPr/>
          </p:nvSpPr>
          <p:spPr>
            <a:xfrm>
              <a:off x="503300" y="2337627"/>
              <a:ext cx="8556125" cy="1278075"/>
            </a:xfrm>
            <a:custGeom>
              <a:rect b="b" l="l" r="r" t="t"/>
              <a:pathLst>
                <a:path extrusionOk="0" h="51123" w="342245">
                  <a:moveTo>
                    <a:pt x="0" y="31707"/>
                  </a:moveTo>
                  <a:cubicBezTo>
                    <a:pt x="14280" y="22782"/>
                    <a:pt x="28170" y="4836"/>
                    <a:pt x="44683" y="8137"/>
                  </a:cubicBezTo>
                  <a:cubicBezTo>
                    <a:pt x="61309" y="11461"/>
                    <a:pt x="74588" y="24307"/>
                    <a:pt x="88385" y="34162"/>
                  </a:cubicBezTo>
                  <a:cubicBezTo>
                    <a:pt x="95189" y="39022"/>
                    <a:pt x="100056" y="46626"/>
                    <a:pt x="107535" y="50366"/>
                  </a:cubicBezTo>
                  <a:cubicBezTo>
                    <a:pt x="111367" y="52282"/>
                    <a:pt x="116146" y="49932"/>
                    <a:pt x="120302" y="48893"/>
                  </a:cubicBezTo>
                  <a:cubicBezTo>
                    <a:pt x="126648" y="47307"/>
                    <a:pt x="132809" y="43606"/>
                    <a:pt x="136996" y="38581"/>
                  </a:cubicBezTo>
                  <a:cubicBezTo>
                    <a:pt x="140285" y="34635"/>
                    <a:pt x="140592" y="28936"/>
                    <a:pt x="142889" y="24341"/>
                  </a:cubicBezTo>
                  <a:cubicBezTo>
                    <a:pt x="147185" y="15748"/>
                    <a:pt x="153701" y="6048"/>
                    <a:pt x="163021" y="3718"/>
                  </a:cubicBezTo>
                  <a:cubicBezTo>
                    <a:pt x="167650" y="2561"/>
                    <a:pt x="170865" y="9312"/>
                    <a:pt x="175296" y="11084"/>
                  </a:cubicBezTo>
                  <a:cubicBezTo>
                    <a:pt x="180727" y="13256"/>
                    <a:pt x="186442" y="14635"/>
                    <a:pt x="191991" y="16485"/>
                  </a:cubicBezTo>
                  <a:cubicBezTo>
                    <a:pt x="202353" y="19939"/>
                    <a:pt x="212216" y="29429"/>
                    <a:pt x="222926" y="27287"/>
                  </a:cubicBezTo>
                  <a:cubicBezTo>
                    <a:pt x="228739" y="26124"/>
                    <a:pt x="234674" y="25323"/>
                    <a:pt x="240603" y="25323"/>
                  </a:cubicBezTo>
                  <a:cubicBezTo>
                    <a:pt x="244075" y="25323"/>
                    <a:pt x="248458" y="26304"/>
                    <a:pt x="250914" y="23850"/>
                  </a:cubicBezTo>
                  <a:cubicBezTo>
                    <a:pt x="255185" y="19582"/>
                    <a:pt x="256466" y="12899"/>
                    <a:pt x="260735" y="8628"/>
                  </a:cubicBezTo>
                  <a:cubicBezTo>
                    <a:pt x="263628" y="5734"/>
                    <a:pt x="269627" y="8084"/>
                    <a:pt x="272520" y="5191"/>
                  </a:cubicBezTo>
                  <a:cubicBezTo>
                    <a:pt x="273933" y="3778"/>
                    <a:pt x="273975" y="529"/>
                    <a:pt x="275957" y="281"/>
                  </a:cubicBezTo>
                  <a:cubicBezTo>
                    <a:pt x="292036" y="-1729"/>
                    <a:pt x="307157" y="10442"/>
                    <a:pt x="320640" y="19431"/>
                  </a:cubicBezTo>
                  <a:cubicBezTo>
                    <a:pt x="327401" y="23939"/>
                    <a:pt x="338611" y="23457"/>
                    <a:pt x="342245" y="30725"/>
                  </a:cubicBezTo>
                </a:path>
              </a:pathLst>
            </a:custGeom>
            <a:noFill/>
            <a:ln cap="flat" cmpd="sng" w="114300">
              <a:solidFill>
                <a:srgbClr val="E06666"/>
              </a:solidFill>
              <a:prstDash val="solid"/>
              <a:round/>
              <a:headEnd len="med" w="med" type="none"/>
              <a:tailEnd len="med" w="med" type="none"/>
            </a:ln>
          </p:spPr>
        </p:sp>
      </p:grpSp>
      <p:sp>
        <p:nvSpPr>
          <p:cNvPr id="155" name="Google Shape;155;p21"/>
          <p:cNvSpPr txBox="1"/>
          <p:nvPr/>
        </p:nvSpPr>
        <p:spPr>
          <a:xfrm>
            <a:off x="4799775" y="1338050"/>
            <a:ext cx="4149300" cy="36459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ja" sz="1700"/>
              <a:t>偏西風とは、西から東へ流れる風。</a:t>
            </a:r>
            <a:endParaRPr b="1" sz="1700"/>
          </a:p>
          <a:p>
            <a:pPr indent="0" lvl="0" marL="0" rtl="0" algn="l">
              <a:spcBef>
                <a:spcPts val="0"/>
              </a:spcBef>
              <a:spcAft>
                <a:spcPts val="0"/>
              </a:spcAft>
              <a:buNone/>
            </a:pPr>
            <a:r>
              <a:t/>
            </a:r>
            <a:endParaRPr sz="1700"/>
          </a:p>
          <a:p>
            <a:pPr indent="0" lvl="0" marL="0" rtl="0" algn="l">
              <a:spcBef>
                <a:spcPts val="0"/>
              </a:spcBef>
              <a:spcAft>
                <a:spcPts val="0"/>
              </a:spcAft>
              <a:buNone/>
            </a:pPr>
            <a:r>
              <a:rPr lang="ja" sz="1700"/>
              <a:t>・今年2023年はとくに偏西風の波の打ち方が大きい</a:t>
            </a:r>
            <a:endParaRPr sz="1700"/>
          </a:p>
          <a:p>
            <a:pPr indent="0" lvl="0" marL="0" rtl="0" algn="l">
              <a:spcBef>
                <a:spcPts val="0"/>
              </a:spcBef>
              <a:spcAft>
                <a:spcPts val="0"/>
              </a:spcAft>
              <a:buNone/>
            </a:pPr>
            <a:r>
              <a:t/>
            </a:r>
            <a:endParaRPr sz="1700"/>
          </a:p>
          <a:p>
            <a:pPr indent="0" lvl="0" marL="0" rtl="0" algn="l">
              <a:spcBef>
                <a:spcPts val="0"/>
              </a:spcBef>
              <a:spcAft>
                <a:spcPts val="0"/>
              </a:spcAft>
              <a:buNone/>
            </a:pPr>
            <a:r>
              <a:rPr lang="ja" sz="1700"/>
              <a:t>・偏西風のなみが盛り上がっているところは熱い空気が集中する　（ヨーロッパ、日本付近、北アメリカ）</a:t>
            </a:r>
            <a:endParaRPr sz="1700"/>
          </a:p>
          <a:p>
            <a:pPr indent="0" lvl="0" marL="0" rtl="0" algn="l">
              <a:spcBef>
                <a:spcPts val="0"/>
              </a:spcBef>
              <a:spcAft>
                <a:spcPts val="0"/>
              </a:spcAft>
              <a:buNone/>
            </a:pPr>
            <a:r>
              <a:t/>
            </a:r>
            <a:endParaRPr sz="1700"/>
          </a:p>
          <a:p>
            <a:pPr indent="0" lvl="0" marL="0" rtl="0" algn="l">
              <a:spcBef>
                <a:spcPts val="0"/>
              </a:spcBef>
              <a:spcAft>
                <a:spcPts val="0"/>
              </a:spcAft>
              <a:buNone/>
            </a:pPr>
            <a:r>
              <a:rPr lang="ja" sz="1700"/>
              <a:t>・地球温暖化で高くなっていた気温が、偏西風の蛇行の影響によってさらに気温が高くなった。</a:t>
            </a:r>
            <a:endParaRPr sz="1700"/>
          </a:p>
          <a:p>
            <a:pPr indent="0" lvl="0" marL="0" rtl="0" algn="l">
              <a:spcBef>
                <a:spcPts val="0"/>
              </a:spcBef>
              <a:spcAft>
                <a:spcPts val="0"/>
              </a:spcAft>
              <a:buNone/>
            </a:pPr>
            <a:r>
              <a:t/>
            </a:r>
            <a:endParaRPr sz="1700"/>
          </a:p>
          <a:p>
            <a:pPr indent="0" lvl="0" marL="0" rtl="0" algn="l">
              <a:spcBef>
                <a:spcPts val="0"/>
              </a:spcBef>
              <a:spcAft>
                <a:spcPts val="0"/>
              </a:spcAft>
              <a:buNone/>
            </a:pPr>
            <a:r>
              <a:t/>
            </a:r>
            <a:endParaRPr sz="1700"/>
          </a:p>
          <a:p>
            <a:pPr indent="0" lvl="0" marL="0" rtl="0" algn="l">
              <a:spcBef>
                <a:spcPts val="0"/>
              </a:spcBef>
              <a:spcAft>
                <a:spcPts val="0"/>
              </a:spcAft>
              <a:buNone/>
            </a:pPr>
            <a:r>
              <a:t/>
            </a:r>
            <a:endParaRPr/>
          </a:p>
          <a:p>
            <a:pPr indent="0" lvl="0" marL="0" rtl="0" algn="l">
              <a:spcBef>
                <a:spcPts val="0"/>
              </a:spcBef>
              <a:spcAft>
                <a:spcPts val="0"/>
              </a:spcAft>
              <a:buNone/>
            </a:pPr>
            <a:r>
              <a:t/>
            </a:r>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